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7" r:id="rId2"/>
    <p:sldId id="680" r:id="rId3"/>
    <p:sldId id="2271" r:id="rId4"/>
    <p:sldId id="2272" r:id="rId5"/>
    <p:sldId id="2273" r:id="rId6"/>
    <p:sldId id="2274" r:id="rId7"/>
    <p:sldId id="736" r:id="rId8"/>
    <p:sldId id="734" r:id="rId9"/>
    <p:sldId id="2277" r:id="rId10"/>
    <p:sldId id="2276" r:id="rId11"/>
    <p:sldId id="2130" r:id="rId12"/>
    <p:sldId id="754" r:id="rId13"/>
    <p:sldId id="739" r:id="rId14"/>
    <p:sldId id="493" r:id="rId15"/>
    <p:sldId id="2244" r:id="rId16"/>
    <p:sldId id="751" r:id="rId17"/>
    <p:sldId id="756" r:id="rId18"/>
    <p:sldId id="2128" r:id="rId19"/>
    <p:sldId id="2129" r:id="rId20"/>
    <p:sldId id="2283" r:id="rId21"/>
    <p:sldId id="357" r:id="rId22"/>
    <p:sldId id="737" r:id="rId23"/>
    <p:sldId id="738" r:id="rId24"/>
    <p:sldId id="741" r:id="rId25"/>
    <p:sldId id="740" r:id="rId26"/>
    <p:sldId id="389" r:id="rId27"/>
    <p:sldId id="2243" r:id="rId28"/>
    <p:sldId id="2284" r:id="rId29"/>
    <p:sldId id="2033" r:id="rId30"/>
    <p:sldId id="2034" r:id="rId31"/>
    <p:sldId id="2073" r:id="rId32"/>
    <p:sldId id="2035" r:id="rId33"/>
    <p:sldId id="2036" r:id="rId34"/>
    <p:sldId id="2078" r:id="rId35"/>
    <p:sldId id="2081" r:id="rId36"/>
    <p:sldId id="2082" r:id="rId37"/>
    <p:sldId id="2285" r:id="rId38"/>
    <p:sldId id="302" r:id="rId39"/>
    <p:sldId id="310" r:id="rId40"/>
    <p:sldId id="654" r:id="rId41"/>
    <p:sldId id="675" r:id="rId42"/>
    <p:sldId id="732" r:id="rId43"/>
    <p:sldId id="2286" r:id="rId44"/>
    <p:sldId id="387" r:id="rId45"/>
    <p:sldId id="2096" r:id="rId46"/>
    <p:sldId id="2103" r:id="rId47"/>
    <p:sldId id="2104" r:id="rId48"/>
    <p:sldId id="2275" r:id="rId49"/>
    <p:sldId id="2266" r:id="rId50"/>
    <p:sldId id="2098" r:id="rId51"/>
    <p:sldId id="2111" r:id="rId52"/>
    <p:sldId id="2105" r:id="rId53"/>
    <p:sldId id="2278" r:id="rId54"/>
    <p:sldId id="2281" r:id="rId55"/>
    <p:sldId id="2282" r:id="rId56"/>
    <p:sldId id="2109" r:id="rId57"/>
    <p:sldId id="2267" r:id="rId58"/>
    <p:sldId id="2268" r:id="rId59"/>
    <p:sldId id="2279" r:id="rId60"/>
    <p:sldId id="2280" r:id="rId61"/>
    <p:sldId id="2135" r:id="rId62"/>
    <p:sldId id="682" r:id="rId63"/>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4" autoAdjust="0"/>
    <p:restoredTop sz="97840" autoAdjust="0"/>
  </p:normalViewPr>
  <p:slideViewPr>
    <p:cSldViewPr snapToGrid="0" snapToObjects="1">
      <p:cViewPr varScale="1">
        <p:scale>
          <a:sx n="128" d="100"/>
          <a:sy n="128" d="100"/>
        </p:scale>
        <p:origin x="2848" y="1088"/>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2022-09-14</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375605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817911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331640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2367211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4030308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2899368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115795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2152662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4130467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225946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24</a:t>
            </a:fld>
            <a:endParaRPr lang="en-US"/>
          </a:p>
        </p:txBody>
      </p:sp>
    </p:spTree>
    <p:extLst>
      <p:ext uri="{BB962C8B-B14F-4D97-AF65-F5344CB8AC3E}">
        <p14:creationId xmlns:p14="http://schemas.microsoft.com/office/powerpoint/2010/main" val="8391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4133244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28</a:t>
            </a:fld>
            <a:endParaRPr lang="en-US"/>
          </a:p>
        </p:txBody>
      </p:sp>
    </p:spTree>
    <p:extLst>
      <p:ext uri="{BB962C8B-B14F-4D97-AF65-F5344CB8AC3E}">
        <p14:creationId xmlns:p14="http://schemas.microsoft.com/office/powerpoint/2010/main" val="1565065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38</a:t>
            </a:fld>
            <a:endParaRPr lang="en-US"/>
          </a:p>
        </p:txBody>
      </p:sp>
    </p:spTree>
    <p:extLst>
      <p:ext uri="{BB962C8B-B14F-4D97-AF65-F5344CB8AC3E}">
        <p14:creationId xmlns:p14="http://schemas.microsoft.com/office/powerpoint/2010/main" val="1398010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third design element that we incorporate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enables us to significantly improve the communication range. We use key idea that the receiver sensitivity improves as we lower the bandwidth and bitrate.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intentionally generate narrow bandwidth transmissions, in fact,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transmit at 2.9 Kbits and generate transmissions of 13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KHz</a:t>
            </a:r>
            <a:r>
              <a:rPr lang="en-GB" sz="1800" dirty="0">
                <a:effectLst/>
                <a:latin typeface="Calibri" panose="020F0502020204030204" pitchFamily="34" charset="0"/>
                <a:ea typeface="Calibri" panose="020F0502020204030204" pitchFamily="34" charset="0"/>
                <a:cs typeface="Times New Roman" panose="02020603050405020304" pitchFamily="18" charset="0"/>
              </a:rPr>
              <a:t> bandwidth.  Just compare this to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WiFi</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takes tens of MHz of bandwidth for transmissions.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This design element allows us to use highly sensitive radio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transceievers</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reception of backscatter transmissions, in fact, we use CC1310 which supports a very high sensitivity of -124 dBm which enables us to support very high link budget and communication range.</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You might wonder: Doesn’t this impact the application scenarios? No, it does not. This is because most sensing applications transmit only small bits of information periodically, and hence the lower bitrate is not detrimental to their operation.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p:txBody>
      </p:sp>
      <p:sp>
        <p:nvSpPr>
          <p:cNvPr id="4" name="Slide Number Placeholder 3"/>
          <p:cNvSpPr>
            <a:spLocks noGrp="1"/>
          </p:cNvSpPr>
          <p:nvPr>
            <p:ph type="sldNum" sz="quarter" idx="10"/>
          </p:nvPr>
        </p:nvSpPr>
        <p:spPr/>
        <p:txBody>
          <a:bodyPr/>
          <a:lstStyle/>
          <a:p>
            <a:fld id="{1C894700-B420-704F-B552-A4F4362F187A}" type="slidenum">
              <a:rPr lang="en-US" smtClean="0"/>
              <a:t>39</a:t>
            </a:fld>
            <a:endParaRPr lang="en-US"/>
          </a:p>
        </p:txBody>
      </p:sp>
    </p:spTree>
    <p:extLst>
      <p:ext uri="{BB962C8B-B14F-4D97-AF65-F5344CB8AC3E}">
        <p14:creationId xmlns:p14="http://schemas.microsoft.com/office/powerpoint/2010/main" val="363424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to find the maximum range we could achieve with our system, we took the entire setup outside Uppsala to an open space. We kept the backscatter setup on top of a small hill, and investigated the maximum communication range that we could support.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significantly challenging, as we would setup experiment in the daytime, and by the time we would finish collecting the link metrics, it would be dawn. We also had to walk significant distances with equipment.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found that we could communicate up to a distance of 3.4 km while consuming tens of microwatts of power for wireless transmissions at the backscatter tag.  Achieving such high communication range was considered challenging or even infeasible with backscatter mechanism,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helped overturn notion that backscatter is a low range transmission mechanism.</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40</a:t>
            </a:fld>
            <a:endParaRPr lang="en-US"/>
          </a:p>
        </p:txBody>
      </p:sp>
    </p:spTree>
    <p:extLst>
      <p:ext uri="{BB962C8B-B14F-4D97-AF65-F5344CB8AC3E}">
        <p14:creationId xmlns:p14="http://schemas.microsoft.com/office/powerpoint/2010/main" val="1686594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41</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42</a:t>
            </a:fld>
            <a:endParaRPr lang="en-US"/>
          </a:p>
        </p:txBody>
      </p:sp>
    </p:spTree>
    <p:extLst>
      <p:ext uri="{BB962C8B-B14F-4D97-AF65-F5344CB8AC3E}">
        <p14:creationId xmlns:p14="http://schemas.microsoft.com/office/powerpoint/2010/main" val="1673756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43</a:t>
            </a:fld>
            <a:endParaRPr lang="en-US"/>
          </a:p>
        </p:txBody>
      </p:sp>
    </p:spTree>
    <p:extLst>
      <p:ext uri="{BB962C8B-B14F-4D97-AF65-F5344CB8AC3E}">
        <p14:creationId xmlns:p14="http://schemas.microsoft.com/office/powerpoint/2010/main" val="349213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61</a:t>
            </a:fld>
            <a:endParaRPr lang="en-US"/>
          </a:p>
        </p:txBody>
      </p:sp>
    </p:spTree>
    <p:extLst>
      <p:ext uri="{BB962C8B-B14F-4D97-AF65-F5344CB8AC3E}">
        <p14:creationId xmlns:p14="http://schemas.microsoft.com/office/powerpoint/2010/main" val="391261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376781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Good morning/afternoon everyone. Thank you for inviting me for giving this talk.</a:t>
            </a:r>
          </a:p>
          <a:p>
            <a:pPr marL="171450" indent="-171450">
              <a:buFontTx/>
              <a:buChar char="-"/>
            </a:pPr>
            <a:endParaRPr lang="en-US" dirty="0"/>
          </a:p>
          <a:p>
            <a:pPr marL="171450" indent="-171450">
              <a:buFontTx/>
              <a:buChar char="-"/>
            </a:pPr>
            <a:r>
              <a:rPr lang="en-US" dirty="0"/>
              <a:t>In this talk, I will describe my effort to design ubiquitous Internet of Things systems. </a:t>
            </a:r>
          </a:p>
          <a:p>
            <a:pPr marL="171450" indent="-171450">
              <a:buFontTx/>
              <a:buChar char="-"/>
            </a:pPr>
            <a:endParaRPr lang="en-US" dirty="0"/>
          </a:p>
          <a:p>
            <a:pPr marL="171450" indent="-171450">
              <a:buFontTx/>
              <a:buChar char="-"/>
            </a:pPr>
            <a:r>
              <a:rPr lang="en-US" dirty="0"/>
              <a:t>In the end of the talk: I will cover some of the future research directions that I would like to address as a faculty member.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62</a:t>
            </a:fld>
            <a:endParaRPr lang="en-US"/>
          </a:p>
        </p:txBody>
      </p:sp>
    </p:spTree>
    <p:extLst>
      <p:ext uri="{BB962C8B-B14F-4D97-AF65-F5344CB8AC3E}">
        <p14:creationId xmlns:p14="http://schemas.microsoft.com/office/powerpoint/2010/main" val="3468400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189480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3688102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1561114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1824044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1746160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1274078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2022-09-14</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2022-09-14</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2022-09-14</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4427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2022-09-14</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2022-09-14</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2022-09-14</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2022-09-14</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2022-09-14</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2022-09-14</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2022-09-14</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2022-09-14</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2022-09-14</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3iTNWZF2m3o?feature=oembed" TargetMode="External"/><Relationship Id="rId6" Type="http://schemas.openxmlformats.org/officeDocument/2006/relationships/image" Target="../media/image18.tiff"/><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yHocu_n2udI?feature=oembed" TargetMode="Externa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2.xml"/><Relationship Id="rId1" Type="http://schemas.openxmlformats.org/officeDocument/2006/relationships/video" Target="https://www.youtube.com/embed/Vx9YyS7-d3g?feature=oembed"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424" y="893461"/>
            <a:ext cx="11414441" cy="2691682"/>
          </a:xfrm>
        </p:spPr>
        <p:txBody>
          <a:bodyPr>
            <a:normAutofit/>
          </a:bodyPr>
          <a:lstStyle/>
          <a:p>
            <a:r>
              <a:rPr lang="en-GB" u="none" strike="noStrike" dirty="0">
                <a:effectLst/>
              </a:rPr>
              <a:t>Advanced Topics in Networking: Special Topics in Internet of Things</a:t>
            </a:r>
            <a:endParaRPr lang="en-US" sz="36200" dirty="0"/>
          </a:p>
        </p:txBody>
      </p:sp>
      <p:sp>
        <p:nvSpPr>
          <p:cNvPr id="3" name="Subtitle 2"/>
          <p:cNvSpPr>
            <a:spLocks noGrp="1"/>
          </p:cNvSpPr>
          <p:nvPr>
            <p:ph type="subTitle" idx="1"/>
          </p:nvPr>
        </p:nvSpPr>
        <p:spPr>
          <a:xfrm>
            <a:off x="1" y="3782107"/>
            <a:ext cx="12075664" cy="2315214"/>
          </a:xfrm>
        </p:spPr>
        <p:txBody>
          <a:bodyPr>
            <a:normAutofit fontScale="925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r>
              <a:rPr lang="en-US" sz="2800" dirty="0">
                <a:latin typeface="+mj-lt"/>
              </a:rPr>
              <a:t>, http://</a:t>
            </a:r>
            <a:r>
              <a:rPr lang="en-US" sz="2800" dirty="0" err="1">
                <a:latin typeface="+mj-lt"/>
              </a:rPr>
              <a:t>ambuj.se</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Administration</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3660774"/>
          </a:xfrm>
        </p:spPr>
        <p:txBody>
          <a:bodyPr>
            <a:normAutofit/>
          </a:bodyPr>
          <a:lstStyle/>
          <a:p>
            <a:r>
              <a:rPr lang="en-US" dirty="0">
                <a:latin typeface="+mj-lt"/>
              </a:rPr>
              <a:t>Remaining: Three more (?) instructor driven lectures</a:t>
            </a:r>
          </a:p>
          <a:p>
            <a:pPr lvl="1"/>
            <a:r>
              <a:rPr lang="en-US" dirty="0">
                <a:latin typeface="+mj-lt"/>
              </a:rPr>
              <a:t>Computation</a:t>
            </a:r>
          </a:p>
          <a:p>
            <a:pPr lvl="1"/>
            <a:r>
              <a:rPr lang="en-US" dirty="0">
                <a:latin typeface="+mj-lt"/>
              </a:rPr>
              <a:t>Sensing and actuation  </a:t>
            </a:r>
          </a:p>
          <a:p>
            <a:pPr lvl="1"/>
            <a:r>
              <a:rPr lang="en-US" dirty="0">
                <a:latin typeface="+mj-lt"/>
              </a:rPr>
              <a:t>Energy sources and power consideration</a:t>
            </a:r>
          </a:p>
          <a:p>
            <a:r>
              <a:rPr lang="en-US" dirty="0">
                <a:latin typeface="+mj-lt"/>
              </a:rPr>
              <a:t>After the instructor led lectures: Invited lecture series </a:t>
            </a:r>
            <a:r>
              <a:rPr lang="en-US" b="1" dirty="0">
                <a:latin typeface="+mj-lt"/>
              </a:rPr>
              <a:t>(Graded)</a:t>
            </a:r>
          </a:p>
          <a:p>
            <a:r>
              <a:rPr lang="en-US" dirty="0">
                <a:latin typeface="+mj-lt"/>
              </a:rPr>
              <a:t>Student seminars and presentations (regarding papers) </a:t>
            </a:r>
          </a:p>
          <a:p>
            <a:r>
              <a:rPr lang="en-US" dirty="0">
                <a:latin typeface="+mj-lt"/>
              </a:rPr>
              <a:t>Demo day: Student project presentation (Format? TBD) </a:t>
            </a:r>
          </a:p>
          <a:p>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10</a:t>
            </a:fld>
            <a:endParaRPr lang="sv-SE"/>
          </a:p>
        </p:txBody>
      </p:sp>
      <p:sp>
        <p:nvSpPr>
          <p:cNvPr id="3" name="Footer Placeholder 1">
            <a:extLst>
              <a:ext uri="{FF2B5EF4-FFF2-40B4-BE49-F238E27FC236}">
                <a16:creationId xmlns:a16="http://schemas.microsoft.com/office/drawing/2014/main" id="{DFF0D84F-73C0-291C-B204-656BD0725F5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62923934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Electromagnetic radiation and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11</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Electromagnetic waves are synchronized oscillations of electric and magnetic field. There is a periodic change of electric and magnetic field</a:t>
            </a:r>
          </a:p>
          <a:p>
            <a:r>
              <a:rPr lang="en-US" dirty="0">
                <a:latin typeface="+mj-lt"/>
              </a:rPr>
              <a:t>How often this periodic change occurs dictates the property</a:t>
            </a:r>
          </a:p>
        </p:txBody>
      </p:sp>
      <p:pic>
        <p:nvPicPr>
          <p:cNvPr id="11" name="Picture 10" descr="A picture containing text&#10;&#10;Description automatically generated">
            <a:extLst>
              <a:ext uri="{FF2B5EF4-FFF2-40B4-BE49-F238E27FC236}">
                <a16:creationId xmlns:a16="http://schemas.microsoft.com/office/drawing/2014/main" id="{B418C0D7-9E4B-9C0D-5754-424917F0DA70}"/>
              </a:ext>
            </a:extLst>
          </p:cNvPr>
          <p:cNvPicPr>
            <a:picLocks noChangeAspect="1"/>
          </p:cNvPicPr>
          <p:nvPr/>
        </p:nvPicPr>
        <p:blipFill>
          <a:blip r:embed="rId3"/>
          <a:stretch>
            <a:fillRect/>
          </a:stretch>
        </p:blipFill>
        <p:spPr>
          <a:xfrm>
            <a:off x="6779040" y="3508566"/>
            <a:ext cx="4729703" cy="2803334"/>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15275DD-11AF-6E0F-6191-B6968025455E}"/>
              </a:ext>
            </a:extLst>
          </p:cNvPr>
          <p:cNvPicPr>
            <a:picLocks noChangeAspect="1"/>
          </p:cNvPicPr>
          <p:nvPr/>
        </p:nvPicPr>
        <p:blipFill>
          <a:blip r:embed="rId4"/>
          <a:stretch>
            <a:fillRect/>
          </a:stretch>
        </p:blipFill>
        <p:spPr>
          <a:xfrm>
            <a:off x="1122929" y="3508566"/>
            <a:ext cx="5198826" cy="2803334"/>
          </a:xfrm>
          <a:prstGeom prst="rect">
            <a:avLst/>
          </a:prstGeom>
        </p:spPr>
      </p:pic>
      <p:sp>
        <p:nvSpPr>
          <p:cNvPr id="3" name="Footer Placeholder 1">
            <a:extLst>
              <a:ext uri="{FF2B5EF4-FFF2-40B4-BE49-F238E27FC236}">
                <a16:creationId xmlns:a16="http://schemas.microsoft.com/office/drawing/2014/main" id="{A6D58ECF-D616-5CED-800B-F6A99B858E1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21844848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1014" cy="1325563"/>
          </a:xfrm>
        </p:spPr>
        <p:txBody>
          <a:bodyPr>
            <a:noAutofit/>
          </a:bodyPr>
          <a:lstStyle/>
          <a:p>
            <a:r>
              <a:rPr lang="en-US" dirty="0">
                <a:latin typeface="+mn-lt"/>
              </a:rPr>
              <a:t>Radio waves are most important part of electromagnetic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12</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Most (if not all) modern communication relies on radio waves</a:t>
            </a:r>
          </a:p>
          <a:p>
            <a:r>
              <a:rPr lang="en-US" dirty="0">
                <a:latin typeface="+mj-lt"/>
              </a:rPr>
              <a:t>Frequency range: 30 Hz to 300 GHz</a:t>
            </a:r>
          </a:p>
          <a:p>
            <a:r>
              <a:rPr lang="en-US" dirty="0">
                <a:latin typeface="+mj-lt"/>
              </a:rPr>
              <a:t>It has the longest wavelength among EM</a:t>
            </a:r>
          </a:p>
        </p:txBody>
      </p:sp>
      <p:pic>
        <p:nvPicPr>
          <p:cNvPr id="3" name="Picture 4">
            <a:extLst>
              <a:ext uri="{FF2B5EF4-FFF2-40B4-BE49-F238E27FC236}">
                <a16:creationId xmlns:a16="http://schemas.microsoft.com/office/drawing/2014/main" id="{075F8F05-4FA3-0CAC-FFEF-1692A7629A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28318" y="3246437"/>
            <a:ext cx="8347589" cy="32924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5A327246-04D3-B580-F0CC-DB626E6D8B4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6279142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What are wireless radios?</a:t>
            </a:r>
          </a:p>
        </p:txBody>
      </p:sp>
      <p:sp>
        <p:nvSpPr>
          <p:cNvPr id="3" name="Content Placeholder 2"/>
          <p:cNvSpPr>
            <a:spLocks noGrp="1"/>
          </p:cNvSpPr>
          <p:nvPr>
            <p:ph idx="1"/>
          </p:nvPr>
        </p:nvSpPr>
        <p:spPr>
          <a:xfrm>
            <a:off x="838199" y="1690687"/>
            <a:ext cx="11187023" cy="2277463"/>
          </a:xfrm>
        </p:spPr>
        <p:txBody>
          <a:bodyPr>
            <a:noAutofit/>
          </a:bodyPr>
          <a:lstStyle/>
          <a:p>
            <a:r>
              <a:rPr lang="en-US" dirty="0">
                <a:latin typeface="+mj-lt"/>
              </a:rPr>
              <a:t>Radios are electronic devices that enables wireless transmission of signals</a:t>
            </a:r>
          </a:p>
          <a:p>
            <a:pPr lvl="1"/>
            <a:r>
              <a:rPr lang="en-US" dirty="0">
                <a:latin typeface="+mj-lt"/>
              </a:rPr>
              <a:t>Electromagnetic signal is modulated and radiated out of the antenna</a:t>
            </a:r>
          </a:p>
          <a:p>
            <a:pPr lvl="1"/>
            <a:r>
              <a:rPr lang="en-US" dirty="0">
                <a:latin typeface="+mj-lt"/>
              </a:rPr>
              <a:t>Wireless transmissions are then received by a receiver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13</a:t>
            </a:fld>
            <a:endParaRPr lang="sv-SE" dirty="0"/>
          </a:p>
        </p:txBody>
      </p:sp>
      <p:cxnSp>
        <p:nvCxnSpPr>
          <p:cNvPr id="4" name="Straight Connector 3">
            <a:extLst>
              <a:ext uri="{FF2B5EF4-FFF2-40B4-BE49-F238E27FC236}">
                <a16:creationId xmlns:a16="http://schemas.microsoft.com/office/drawing/2014/main" id="{D3DD7CCE-4DA9-FA21-2356-124EF2D1C6E6}"/>
              </a:ext>
            </a:extLst>
          </p:cNvPr>
          <p:cNvCxnSpPr>
            <a:cxnSpLocks/>
          </p:cNvCxnSpPr>
          <p:nvPr/>
        </p:nvCxnSpPr>
        <p:spPr>
          <a:xfrm>
            <a:off x="3530537" y="4193352"/>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2B82DF5D-AAA4-C79A-827D-4A2BBA49DB3C}"/>
              </a:ext>
            </a:extLst>
          </p:cNvPr>
          <p:cNvSpPr/>
          <p:nvPr/>
        </p:nvSpPr>
        <p:spPr>
          <a:xfrm rot="10800000">
            <a:off x="3190797" y="3631024"/>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ACF86B1-F84E-24BC-9018-26F0F3DBDFFA}"/>
              </a:ext>
            </a:extLst>
          </p:cNvPr>
          <p:cNvCxnSpPr>
            <a:cxnSpLocks/>
          </p:cNvCxnSpPr>
          <p:nvPr/>
        </p:nvCxnSpPr>
        <p:spPr>
          <a:xfrm>
            <a:off x="3530535" y="4781723"/>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517617-1B11-BA55-5BA4-17B99B9A8C53}"/>
              </a:ext>
            </a:extLst>
          </p:cNvPr>
          <p:cNvSpPr txBox="1"/>
          <p:nvPr/>
        </p:nvSpPr>
        <p:spPr>
          <a:xfrm>
            <a:off x="3916079" y="3699889"/>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12E09D91-7BB4-414C-F4CA-F686785ED6A1}"/>
              </a:ext>
            </a:extLst>
          </p:cNvPr>
          <p:cNvSpPr txBox="1"/>
          <p:nvPr/>
        </p:nvSpPr>
        <p:spPr>
          <a:xfrm>
            <a:off x="2724122" y="5511005"/>
            <a:ext cx="1612826" cy="338554"/>
          </a:xfrm>
          <a:prstGeom prst="rect">
            <a:avLst/>
          </a:prstGeom>
          <a:noFill/>
        </p:spPr>
        <p:txBody>
          <a:bodyPr wrap="square" rtlCol="0">
            <a:spAutoFit/>
          </a:bodyPr>
          <a:lstStyle/>
          <a:p>
            <a:r>
              <a:rPr lang="en-US" sz="1600" dirty="0">
                <a:latin typeface="+mj-lt"/>
              </a:rPr>
              <a:t>Radio transmitter</a:t>
            </a:r>
          </a:p>
        </p:txBody>
      </p:sp>
      <p:cxnSp>
        <p:nvCxnSpPr>
          <p:cNvPr id="20" name="Straight Arrow Connector 19">
            <a:extLst>
              <a:ext uri="{FF2B5EF4-FFF2-40B4-BE49-F238E27FC236}">
                <a16:creationId xmlns:a16="http://schemas.microsoft.com/office/drawing/2014/main" id="{D72A4E42-C347-C0CB-BF40-091E06D68268}"/>
              </a:ext>
            </a:extLst>
          </p:cNvPr>
          <p:cNvCxnSpPr>
            <a:cxnSpLocks/>
          </p:cNvCxnSpPr>
          <p:nvPr/>
        </p:nvCxnSpPr>
        <p:spPr>
          <a:xfrm>
            <a:off x="4730380" y="3976888"/>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B7A7A4-FA21-850F-C30E-76585C6BBECC}"/>
              </a:ext>
            </a:extLst>
          </p:cNvPr>
          <p:cNvSpPr txBox="1"/>
          <p:nvPr/>
        </p:nvSpPr>
        <p:spPr>
          <a:xfrm>
            <a:off x="5211294" y="3648363"/>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C784CEB6-E805-5135-15B4-42C8DF457867}"/>
              </a:ext>
            </a:extLst>
          </p:cNvPr>
          <p:cNvSpPr/>
          <p:nvPr/>
        </p:nvSpPr>
        <p:spPr>
          <a:xfrm rot="10800000">
            <a:off x="8106852" y="3631024"/>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4AF61CC-D627-ABC8-DB76-F279445F65A0}"/>
              </a:ext>
            </a:extLst>
          </p:cNvPr>
          <p:cNvCxnSpPr>
            <a:cxnSpLocks/>
          </p:cNvCxnSpPr>
          <p:nvPr/>
        </p:nvCxnSpPr>
        <p:spPr>
          <a:xfrm>
            <a:off x="8446591" y="4190285"/>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E9B7D62-9AEE-09EA-649A-977C1FBC247D}"/>
              </a:ext>
            </a:extLst>
          </p:cNvPr>
          <p:cNvSpPr txBox="1"/>
          <p:nvPr/>
        </p:nvSpPr>
        <p:spPr>
          <a:xfrm>
            <a:off x="7932464" y="5558694"/>
            <a:ext cx="1464405" cy="338554"/>
          </a:xfrm>
          <a:prstGeom prst="rect">
            <a:avLst/>
          </a:prstGeom>
          <a:noFill/>
        </p:spPr>
        <p:txBody>
          <a:bodyPr wrap="square" rtlCol="0">
            <a:spAutoFit/>
          </a:bodyPr>
          <a:lstStyle/>
          <a:p>
            <a:r>
              <a:rPr lang="en-US" sz="1600" dirty="0">
                <a:latin typeface="+mj-lt"/>
              </a:rPr>
              <a:t>Radio receiver</a:t>
            </a:r>
          </a:p>
        </p:txBody>
      </p:sp>
      <p:sp>
        <p:nvSpPr>
          <p:cNvPr id="6" name="Footer Placeholder 1">
            <a:extLst>
              <a:ext uri="{FF2B5EF4-FFF2-40B4-BE49-F238E27FC236}">
                <a16:creationId xmlns:a16="http://schemas.microsoft.com/office/drawing/2014/main" id="{FB7032A3-149A-0729-2A3D-7F6391F9A32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8358465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FCED-2C3A-4EA7-A466-236BF8A4423A}"/>
              </a:ext>
            </a:extLst>
          </p:cNvPr>
          <p:cNvSpPr>
            <a:spLocks noGrp="1"/>
          </p:cNvSpPr>
          <p:nvPr>
            <p:ph type="title"/>
          </p:nvPr>
        </p:nvSpPr>
        <p:spPr/>
        <p:txBody>
          <a:bodyPr>
            <a:normAutofit/>
          </a:bodyPr>
          <a:lstStyle/>
          <a:p>
            <a:r>
              <a:rPr lang="en-US" dirty="0">
                <a:latin typeface="+mn-lt"/>
              </a:rPr>
              <a:t>IoT operates in the unlicensed band</a:t>
            </a:r>
          </a:p>
        </p:txBody>
      </p:sp>
      <p:sp>
        <p:nvSpPr>
          <p:cNvPr id="3" name="Content Placeholder 2">
            <a:extLst>
              <a:ext uri="{FF2B5EF4-FFF2-40B4-BE49-F238E27FC236}">
                <a16:creationId xmlns:a16="http://schemas.microsoft.com/office/drawing/2014/main" id="{6B96C79F-F18E-45E2-8AB0-55F4C61ACC88}"/>
              </a:ext>
            </a:extLst>
          </p:cNvPr>
          <p:cNvSpPr>
            <a:spLocks noGrp="1"/>
          </p:cNvSpPr>
          <p:nvPr>
            <p:ph idx="1"/>
          </p:nvPr>
        </p:nvSpPr>
        <p:spPr/>
        <p:txBody>
          <a:bodyPr>
            <a:normAutofit/>
          </a:bodyPr>
          <a:lstStyle/>
          <a:p>
            <a:r>
              <a:rPr lang="en-US" dirty="0">
                <a:latin typeface="+mj-lt"/>
              </a:rPr>
              <a:t>902 MHz – 928 MHz</a:t>
            </a:r>
          </a:p>
          <a:p>
            <a:pPr lvl="1"/>
            <a:r>
              <a:rPr lang="en-US" dirty="0">
                <a:latin typeface="+mj-lt"/>
              </a:rPr>
              <a:t>LPWANs</a:t>
            </a:r>
          </a:p>
          <a:p>
            <a:endParaRPr lang="en-US" dirty="0">
              <a:latin typeface="+mj-lt"/>
            </a:endParaRPr>
          </a:p>
          <a:p>
            <a:r>
              <a:rPr lang="en-US" dirty="0">
                <a:latin typeface="+mj-lt"/>
              </a:rPr>
              <a:t>2.4 GHz to 2.5 GHz </a:t>
            </a:r>
          </a:p>
          <a:p>
            <a:pPr lvl="1"/>
            <a:r>
              <a:rPr lang="en-US" dirty="0" err="1">
                <a:latin typeface="+mj-lt"/>
              </a:rPr>
              <a:t>WiFi</a:t>
            </a:r>
            <a:r>
              <a:rPr lang="en-US" dirty="0">
                <a:latin typeface="+mj-lt"/>
              </a:rPr>
              <a:t>, BLE, Thread</a:t>
            </a:r>
          </a:p>
          <a:p>
            <a:pPr lvl="1"/>
            <a:endParaRPr lang="en-US" dirty="0">
              <a:latin typeface="+mj-lt"/>
            </a:endParaRPr>
          </a:p>
          <a:p>
            <a:r>
              <a:rPr lang="en-US" dirty="0">
                <a:latin typeface="+mj-lt"/>
              </a:rPr>
              <a:t>5 GHz</a:t>
            </a:r>
          </a:p>
          <a:p>
            <a:pPr lvl="1"/>
            <a:r>
              <a:rPr lang="en-US" dirty="0">
                <a:latin typeface="+mj-lt"/>
              </a:rPr>
              <a:t>Faster </a:t>
            </a:r>
            <a:r>
              <a:rPr lang="en-US" dirty="0" err="1">
                <a:latin typeface="+mj-lt"/>
              </a:rPr>
              <a:t>WiFi</a:t>
            </a:r>
            <a:endParaRPr lang="en-US" dirty="0">
              <a:latin typeface="+mj-lt"/>
            </a:endParaRPr>
          </a:p>
          <a:p>
            <a:pPr lvl="1"/>
            <a:endParaRPr lang="en-US" dirty="0"/>
          </a:p>
        </p:txBody>
      </p:sp>
      <p:sp>
        <p:nvSpPr>
          <p:cNvPr id="4" name="Slide Number Placeholder 3">
            <a:extLst>
              <a:ext uri="{FF2B5EF4-FFF2-40B4-BE49-F238E27FC236}">
                <a16:creationId xmlns:a16="http://schemas.microsoft.com/office/drawing/2014/main" id="{50BF94B7-FC3B-4739-B4BF-4291C979BF86}"/>
              </a:ext>
            </a:extLst>
          </p:cNvPr>
          <p:cNvSpPr>
            <a:spLocks noGrp="1"/>
          </p:cNvSpPr>
          <p:nvPr>
            <p:ph type="sldNum" sz="quarter" idx="12"/>
          </p:nvPr>
        </p:nvSpPr>
        <p:spPr/>
        <p:txBody>
          <a:bodyPr/>
          <a:lstStyle/>
          <a:p>
            <a:fld id="{0778C724-3839-4D76-A707-B4C23905D055}" type="slidenum">
              <a:rPr lang="en-US" smtClean="0"/>
              <a:t>14</a:t>
            </a:fld>
            <a:endParaRPr lang="en-US"/>
          </a:p>
        </p:txBody>
      </p:sp>
      <p:pic>
        <p:nvPicPr>
          <p:cNvPr id="2050" name="Picture 2">
            <a:extLst>
              <a:ext uri="{FF2B5EF4-FFF2-40B4-BE49-F238E27FC236}">
                <a16:creationId xmlns:a16="http://schemas.microsoft.com/office/drawing/2014/main" id="{A8977408-F950-484D-9EA5-63A0765B3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55097" y="2103682"/>
            <a:ext cx="5728702" cy="290164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A43B0E6A-0030-2F20-79A0-C16A9F8E123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640365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690A-0033-4402-B5CE-CEADBF15814A}"/>
              </a:ext>
            </a:extLst>
          </p:cNvPr>
          <p:cNvSpPr>
            <a:spLocks noGrp="1"/>
          </p:cNvSpPr>
          <p:nvPr>
            <p:ph type="title"/>
          </p:nvPr>
        </p:nvSpPr>
        <p:spPr/>
        <p:txBody>
          <a:bodyPr/>
          <a:lstStyle/>
          <a:p>
            <a:r>
              <a:rPr lang="en-US" dirty="0">
                <a:latin typeface="+mn-lt"/>
              </a:rPr>
              <a:t>TV whitespaces</a:t>
            </a:r>
          </a:p>
        </p:txBody>
      </p:sp>
      <p:sp>
        <p:nvSpPr>
          <p:cNvPr id="3" name="Content Placeholder 2">
            <a:extLst>
              <a:ext uri="{FF2B5EF4-FFF2-40B4-BE49-F238E27FC236}">
                <a16:creationId xmlns:a16="http://schemas.microsoft.com/office/drawing/2014/main" id="{9E7E5942-A504-491C-A9C5-E8083CE3BFEE}"/>
              </a:ext>
            </a:extLst>
          </p:cNvPr>
          <p:cNvSpPr>
            <a:spLocks noGrp="1"/>
          </p:cNvSpPr>
          <p:nvPr>
            <p:ph idx="1"/>
          </p:nvPr>
        </p:nvSpPr>
        <p:spPr/>
        <p:txBody>
          <a:bodyPr/>
          <a:lstStyle/>
          <a:p>
            <a:r>
              <a:rPr lang="en-US" dirty="0">
                <a:latin typeface="+mj-lt"/>
              </a:rPr>
              <a:t>Unused TV channels between 54 MHz and 698 MHz</a:t>
            </a:r>
          </a:p>
          <a:p>
            <a:pPr lvl="1"/>
            <a:r>
              <a:rPr lang="en-US" dirty="0">
                <a:latin typeface="+mj-lt"/>
              </a:rPr>
              <a:t>VHF (54-216 MHz)</a:t>
            </a:r>
          </a:p>
          <a:p>
            <a:pPr lvl="1"/>
            <a:r>
              <a:rPr lang="en-US" dirty="0">
                <a:latin typeface="+mj-lt"/>
              </a:rPr>
              <a:t>UHF (470-698 MHz)</a:t>
            </a:r>
          </a:p>
          <a:p>
            <a:pPr lvl="1"/>
            <a:r>
              <a:rPr lang="en-US" dirty="0">
                <a:latin typeface="+mj-lt"/>
              </a:rPr>
              <a:t>6 MHz channel width</a:t>
            </a:r>
          </a:p>
          <a:p>
            <a:pPr lvl="1"/>
            <a:endParaRPr lang="en-US" dirty="0">
              <a:latin typeface="+mj-lt"/>
            </a:endParaRPr>
          </a:p>
          <a:p>
            <a:r>
              <a:rPr lang="en-US" dirty="0">
                <a:latin typeface="+mj-lt"/>
              </a:rPr>
              <a:t>Allocated but unused</a:t>
            </a:r>
          </a:p>
          <a:p>
            <a:pPr lvl="1"/>
            <a:r>
              <a:rPr lang="en-US" dirty="0">
                <a:latin typeface="+mj-lt"/>
              </a:rPr>
              <a:t>FCC allows unlicensed use</a:t>
            </a:r>
          </a:p>
          <a:p>
            <a:pPr lvl="1"/>
            <a:r>
              <a:rPr lang="en-US" dirty="0">
                <a:latin typeface="+mj-lt"/>
              </a:rPr>
              <a:t>IF you do not interfere with</a:t>
            </a:r>
            <a:br>
              <a:rPr lang="en-US" dirty="0">
                <a:latin typeface="+mj-lt"/>
              </a:rPr>
            </a:br>
            <a:r>
              <a:rPr lang="en-US" dirty="0">
                <a:latin typeface="+mj-lt"/>
              </a:rPr>
              <a:t>primary users</a:t>
            </a:r>
          </a:p>
        </p:txBody>
      </p:sp>
      <p:sp>
        <p:nvSpPr>
          <p:cNvPr id="4" name="Slide Number Placeholder 3">
            <a:extLst>
              <a:ext uri="{FF2B5EF4-FFF2-40B4-BE49-F238E27FC236}">
                <a16:creationId xmlns:a16="http://schemas.microsoft.com/office/drawing/2014/main" id="{91E60291-B637-47CC-80E9-153A07DA74F5}"/>
              </a:ext>
            </a:extLst>
          </p:cNvPr>
          <p:cNvSpPr>
            <a:spLocks noGrp="1"/>
          </p:cNvSpPr>
          <p:nvPr>
            <p:ph type="sldNum" sz="quarter" idx="12"/>
          </p:nvPr>
        </p:nvSpPr>
        <p:spPr/>
        <p:txBody>
          <a:bodyPr/>
          <a:lstStyle/>
          <a:p>
            <a:fld id="{0778C724-3839-4D76-A707-B4C23905D055}" type="slidenum">
              <a:rPr lang="en-US" smtClean="0"/>
              <a:t>15</a:t>
            </a:fld>
            <a:endParaRPr lang="en-US"/>
          </a:p>
        </p:txBody>
      </p:sp>
      <p:grpSp>
        <p:nvGrpSpPr>
          <p:cNvPr id="9" name="Group 8">
            <a:extLst>
              <a:ext uri="{FF2B5EF4-FFF2-40B4-BE49-F238E27FC236}">
                <a16:creationId xmlns:a16="http://schemas.microsoft.com/office/drawing/2014/main" id="{D1B22165-8912-4AB9-B87F-6D01785C292D}"/>
              </a:ext>
            </a:extLst>
          </p:cNvPr>
          <p:cNvGrpSpPr/>
          <p:nvPr/>
        </p:nvGrpSpPr>
        <p:grpSpPr>
          <a:xfrm>
            <a:off x="5845227" y="1643777"/>
            <a:ext cx="5735168" cy="4712575"/>
            <a:chOff x="5845226" y="1643775"/>
            <a:chExt cx="5735168" cy="4712575"/>
          </a:xfrm>
        </p:grpSpPr>
        <p:pic>
          <p:nvPicPr>
            <p:cNvPr id="6" name="Picture 5">
              <a:extLst>
                <a:ext uri="{FF2B5EF4-FFF2-40B4-BE49-F238E27FC236}">
                  <a16:creationId xmlns:a16="http://schemas.microsoft.com/office/drawing/2014/main" id="{25BB2FFA-B3CB-4FD4-994A-A90863672DFB}"/>
                </a:ext>
              </a:extLst>
            </p:cNvPr>
            <p:cNvPicPr>
              <a:picLocks noChangeAspect="1"/>
            </p:cNvPicPr>
            <p:nvPr/>
          </p:nvPicPr>
          <p:blipFill>
            <a:blip r:embed="rId2"/>
            <a:stretch>
              <a:fillRect/>
            </a:stretch>
          </p:blipFill>
          <p:spPr>
            <a:xfrm>
              <a:off x="5845228" y="1643775"/>
              <a:ext cx="5735166" cy="4712575"/>
            </a:xfrm>
            <a:prstGeom prst="rect">
              <a:avLst/>
            </a:prstGeom>
          </p:spPr>
        </p:pic>
        <p:sp>
          <p:nvSpPr>
            <p:cNvPr id="7" name="Rectangle 6">
              <a:extLst>
                <a:ext uri="{FF2B5EF4-FFF2-40B4-BE49-F238E27FC236}">
                  <a16:creationId xmlns:a16="http://schemas.microsoft.com/office/drawing/2014/main" id="{916F92D3-FEED-48F5-94B9-CA3199DE8AAD}"/>
                </a:ext>
              </a:extLst>
            </p:cNvPr>
            <p:cNvSpPr/>
            <p:nvPr/>
          </p:nvSpPr>
          <p:spPr>
            <a:xfrm>
              <a:off x="5845226" y="1643775"/>
              <a:ext cx="1866413" cy="1152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F435DE-9882-4611-BDF2-AC64A0CB5806}"/>
                </a:ext>
              </a:extLst>
            </p:cNvPr>
            <p:cNvSpPr/>
            <p:nvPr/>
          </p:nvSpPr>
          <p:spPr>
            <a:xfrm rot="2438315">
              <a:off x="7528853" y="2303662"/>
              <a:ext cx="365576" cy="456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1">
            <a:extLst>
              <a:ext uri="{FF2B5EF4-FFF2-40B4-BE49-F238E27FC236}">
                <a16:creationId xmlns:a16="http://schemas.microsoft.com/office/drawing/2014/main" id="{A5AA1E50-8CC6-DECB-F839-69566AB5DD1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790398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How are radio waves characterized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16</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509712"/>
            <a:ext cx="10552386" cy="4846638"/>
          </a:xfrm>
        </p:spPr>
        <p:txBody>
          <a:bodyPr>
            <a:normAutofit/>
          </a:bodyPr>
          <a:lstStyle/>
          <a:p>
            <a:r>
              <a:rPr lang="en-US" dirty="0">
                <a:latin typeface="+mj-lt"/>
              </a:rPr>
              <a:t>Signal strength</a:t>
            </a:r>
          </a:p>
          <a:p>
            <a:pPr lvl="1"/>
            <a:r>
              <a:rPr lang="en-US" sz="2800" dirty="0">
                <a:latin typeface="+mj-lt"/>
              </a:rPr>
              <a:t>The amount of energy transmitted/received</a:t>
            </a:r>
            <a:br>
              <a:rPr lang="en-US" sz="2800" dirty="0">
                <a:latin typeface="+mj-lt"/>
              </a:rPr>
            </a:br>
            <a:endParaRPr lang="en-US" sz="2800" dirty="0">
              <a:latin typeface="+mj-lt"/>
            </a:endParaRPr>
          </a:p>
          <a:p>
            <a:r>
              <a:rPr lang="en-US" dirty="0">
                <a:latin typeface="+mj-lt"/>
              </a:rPr>
              <a:t>Signal frequency and bandwidth</a:t>
            </a:r>
          </a:p>
          <a:p>
            <a:pPr lvl="1"/>
            <a:r>
              <a:rPr lang="en-US" sz="2800" dirty="0">
                <a:latin typeface="+mj-lt"/>
              </a:rPr>
              <a:t>Which “channel” the signal is sent on</a:t>
            </a:r>
            <a:br>
              <a:rPr lang="en-US" sz="2800" dirty="0">
                <a:latin typeface="+mj-lt"/>
              </a:rPr>
            </a:br>
            <a:endParaRPr lang="en-US" sz="2800" dirty="0">
              <a:latin typeface="+mj-lt"/>
            </a:endParaRPr>
          </a:p>
          <a:p>
            <a:r>
              <a:rPr lang="en-US" dirty="0">
                <a:latin typeface="+mj-lt"/>
              </a:rPr>
              <a:t>Signal modulation</a:t>
            </a:r>
          </a:p>
          <a:p>
            <a:pPr lvl="1"/>
            <a:r>
              <a:rPr lang="en-US" sz="2800" dirty="0">
                <a:latin typeface="+mj-lt"/>
              </a:rPr>
              <a:t>How data is encoded in the signal</a:t>
            </a:r>
          </a:p>
        </p:txBody>
      </p:sp>
      <p:pic>
        <p:nvPicPr>
          <p:cNvPr id="7" name="Picture 2" descr="What Is RF and Why Do We Use It? | Introduction to RF Principles and  Components | Electronics Textbook">
            <a:extLst>
              <a:ext uri="{FF2B5EF4-FFF2-40B4-BE49-F238E27FC236}">
                <a16:creationId xmlns:a16="http://schemas.microsoft.com/office/drawing/2014/main" id="{BE9B1125-1B4F-B5E1-CC4D-FFE876C1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05408" y="2673070"/>
            <a:ext cx="4048392" cy="270089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a16="http://schemas.microsoft.com/office/drawing/2014/main" id="{081F8766-1EE9-0456-07FD-EDD96617CF8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8599544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1" y="296863"/>
            <a:ext cx="11974277" cy="1325563"/>
          </a:xfrm>
        </p:spPr>
        <p:txBody>
          <a:bodyPr>
            <a:noAutofit/>
          </a:bodyPr>
          <a:lstStyle/>
          <a:p>
            <a:r>
              <a:rPr lang="en-US" dirty="0">
                <a:latin typeface="+mn-lt"/>
              </a:rPr>
              <a:t>How are radio waves modulated with information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17</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509712"/>
            <a:ext cx="10552386" cy="4846638"/>
          </a:xfrm>
        </p:spPr>
        <p:txBody>
          <a:bodyPr>
            <a:normAutofit/>
          </a:bodyPr>
          <a:lstStyle/>
          <a:p>
            <a:r>
              <a:rPr lang="en-US" sz="2800" dirty="0">
                <a:latin typeface="+mj-lt"/>
              </a:rPr>
              <a:t>Encoding information “baseband" in an analog “carrier” signal</a:t>
            </a:r>
          </a:p>
          <a:p>
            <a:r>
              <a:rPr lang="en-US" sz="2800" dirty="0">
                <a:latin typeface="+mj-lt"/>
              </a:rPr>
              <a:t>Baseband signal often much lower frequency than carrier</a:t>
            </a:r>
          </a:p>
          <a:p>
            <a:r>
              <a:rPr lang="en-US" dirty="0">
                <a:latin typeface="+mj-lt"/>
              </a:rPr>
              <a:t>Carrier signal defines the frequency/part of spectrum</a:t>
            </a:r>
            <a:endParaRPr lang="en-US" sz="2800" dirty="0">
              <a:latin typeface="+mj-lt"/>
            </a:endParaRPr>
          </a:p>
        </p:txBody>
      </p:sp>
      <p:pic>
        <p:nvPicPr>
          <p:cNvPr id="3" name="Picture 2">
            <a:extLst>
              <a:ext uri="{FF2B5EF4-FFF2-40B4-BE49-F238E27FC236}">
                <a16:creationId xmlns:a16="http://schemas.microsoft.com/office/drawing/2014/main" id="{6D6A30D3-4EDD-AF0B-749A-005B90914AF2}"/>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994753" y="3382963"/>
            <a:ext cx="6648839"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3A8ACA62-06F9-AB81-E2AC-39EF8718D6C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1950821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1. Three basic digital modulation formats are still very popular with low-data-rate short-range wireless applications: amplitude shift keying (a), on-off keying (b), and frequency shift keying (c). These waveforms are coherent as the binary state change occurs at carrier zero crossing points.">
            <a:extLst>
              <a:ext uri="{FF2B5EF4-FFF2-40B4-BE49-F238E27FC236}">
                <a16:creationId xmlns:a16="http://schemas.microsoft.com/office/drawing/2014/main" id="{83E7EE59-901A-462D-8927-432ADD84AB0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41688" y="1340780"/>
            <a:ext cx="4442717" cy="46336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EECE7D-F0C0-449C-A02D-535C2471A03B}"/>
              </a:ext>
            </a:extLst>
          </p:cNvPr>
          <p:cNvSpPr>
            <a:spLocks noGrp="1"/>
          </p:cNvSpPr>
          <p:nvPr>
            <p:ph type="title"/>
          </p:nvPr>
        </p:nvSpPr>
        <p:spPr>
          <a:xfrm>
            <a:off x="318052" y="136525"/>
            <a:ext cx="11757991" cy="1325563"/>
          </a:xfrm>
        </p:spPr>
        <p:txBody>
          <a:bodyPr>
            <a:normAutofit/>
          </a:bodyPr>
          <a:lstStyle/>
          <a:p>
            <a:r>
              <a:rPr lang="en-US" dirty="0">
                <a:latin typeface="+mn-lt"/>
              </a:rPr>
              <a:t>How are radio waves modulated with information</a:t>
            </a:r>
          </a:p>
        </p:txBody>
      </p:sp>
      <p:sp>
        <p:nvSpPr>
          <p:cNvPr id="3" name="Content Placeholder 2">
            <a:extLst>
              <a:ext uri="{FF2B5EF4-FFF2-40B4-BE49-F238E27FC236}">
                <a16:creationId xmlns:a16="http://schemas.microsoft.com/office/drawing/2014/main" id="{427B6F7D-582D-4681-86F6-B21BC0749918}"/>
              </a:ext>
            </a:extLst>
          </p:cNvPr>
          <p:cNvSpPr>
            <a:spLocks noGrp="1"/>
          </p:cNvSpPr>
          <p:nvPr>
            <p:ph idx="1"/>
          </p:nvPr>
        </p:nvSpPr>
        <p:spPr>
          <a:xfrm>
            <a:off x="591298" y="1937818"/>
            <a:ext cx="6550390" cy="4523992"/>
          </a:xfrm>
        </p:spPr>
        <p:txBody>
          <a:bodyPr>
            <a:normAutofit/>
          </a:bodyPr>
          <a:lstStyle/>
          <a:p>
            <a:pPr marL="457200" lvl="1" indent="0">
              <a:buNone/>
            </a:pPr>
            <a:endParaRPr lang="en-US" dirty="0"/>
          </a:p>
          <a:p>
            <a:r>
              <a:rPr lang="en-US" dirty="0">
                <a:latin typeface="+mj-lt"/>
              </a:rPr>
              <a:t>Amplitude-shift Keying (ASK)</a:t>
            </a:r>
          </a:p>
          <a:p>
            <a:pPr lvl="1"/>
            <a:r>
              <a:rPr lang="en-US" dirty="0">
                <a:latin typeface="+mj-lt"/>
              </a:rPr>
              <a:t>Modify amplitude of carrier signal</a:t>
            </a:r>
          </a:p>
          <a:p>
            <a:pPr lvl="1"/>
            <a:r>
              <a:rPr lang="en-US" dirty="0">
                <a:latin typeface="+mj-lt"/>
              </a:rPr>
              <a:t>On-Off Keying (OOK)  </a:t>
            </a:r>
          </a:p>
          <a:p>
            <a:pPr lvl="1"/>
            <a:endParaRPr lang="en-US" dirty="0"/>
          </a:p>
          <a:p>
            <a:r>
              <a:rPr lang="en-US" dirty="0">
                <a:latin typeface="+mj-lt"/>
              </a:rPr>
              <a:t>Frequency-shift Keying (FSK)</a:t>
            </a:r>
          </a:p>
          <a:p>
            <a:pPr lvl="1"/>
            <a:r>
              <a:rPr lang="en-US" dirty="0">
                <a:latin typeface="+mj-lt"/>
              </a:rPr>
              <a:t>Modify frequency of carrier signal</a:t>
            </a:r>
          </a:p>
        </p:txBody>
      </p:sp>
      <p:sp>
        <p:nvSpPr>
          <p:cNvPr id="4" name="Slide Number Placeholder 3">
            <a:extLst>
              <a:ext uri="{FF2B5EF4-FFF2-40B4-BE49-F238E27FC236}">
                <a16:creationId xmlns:a16="http://schemas.microsoft.com/office/drawing/2014/main" id="{54F2E3C1-BDD1-496C-A72F-6206BB66E4F2}"/>
              </a:ext>
            </a:extLst>
          </p:cNvPr>
          <p:cNvSpPr>
            <a:spLocks noGrp="1"/>
          </p:cNvSpPr>
          <p:nvPr>
            <p:ph type="sldNum" sz="quarter" idx="12"/>
          </p:nvPr>
        </p:nvSpPr>
        <p:spPr/>
        <p:txBody>
          <a:bodyPr/>
          <a:lstStyle/>
          <a:p>
            <a:fld id="{0778C724-3839-4D76-A707-B4C23905D055}" type="slidenum">
              <a:rPr lang="en-US" smtClean="0"/>
              <a:t>18</a:t>
            </a:fld>
            <a:endParaRPr lang="en-US"/>
          </a:p>
        </p:txBody>
      </p:sp>
      <p:sp>
        <p:nvSpPr>
          <p:cNvPr id="5" name="Footer Placeholder 1">
            <a:extLst>
              <a:ext uri="{FF2B5EF4-FFF2-40B4-BE49-F238E27FC236}">
                <a16:creationId xmlns:a16="http://schemas.microsoft.com/office/drawing/2014/main" id="{0A0AFCAE-E4FE-3760-6572-5FA1F5491AF0}"/>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39428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2. In binary phase shift keying, note how a binary 0 is 0&amp;deg; while a binary 1 is 180&amp;deg;. The phase changes when the binary state switches so the signal is coherent.">
            <a:extLst>
              <a:ext uri="{FF2B5EF4-FFF2-40B4-BE49-F238E27FC236}">
                <a16:creationId xmlns:a16="http://schemas.microsoft.com/office/drawing/2014/main" id="{6B710189-739E-4FE1-A279-3CEFCD358B9A}"/>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5970402" y="1324566"/>
            <a:ext cx="5484394" cy="29739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3F141A7-E8D8-4A8F-8958-E76B5F4BC8BA}"/>
              </a:ext>
            </a:extLst>
          </p:cNvPr>
          <p:cNvSpPr>
            <a:spLocks noGrp="1"/>
          </p:cNvSpPr>
          <p:nvPr>
            <p:ph idx="1"/>
          </p:nvPr>
        </p:nvSpPr>
        <p:spPr>
          <a:xfrm>
            <a:off x="838200" y="1825625"/>
            <a:ext cx="10515600" cy="4244099"/>
          </a:xfrm>
        </p:spPr>
        <p:txBody>
          <a:bodyPr>
            <a:normAutofit/>
          </a:bodyPr>
          <a:lstStyle/>
          <a:p>
            <a:r>
              <a:rPr lang="en-US" dirty="0">
                <a:latin typeface="+mj-lt"/>
              </a:rPr>
              <a:t>Phase-shift keying (PSK)</a:t>
            </a:r>
          </a:p>
          <a:p>
            <a:pPr lvl="1"/>
            <a:r>
              <a:rPr lang="en-US" dirty="0">
                <a:latin typeface="+mj-lt"/>
              </a:rPr>
              <a:t>Modify phase of carrier signal</a:t>
            </a:r>
          </a:p>
          <a:p>
            <a:pPr lvl="1"/>
            <a:r>
              <a:rPr lang="en-US" dirty="0">
                <a:latin typeface="+mj-lt"/>
              </a:rPr>
              <a:t>Usually differential:</a:t>
            </a:r>
            <a:br>
              <a:rPr lang="en-US" dirty="0">
                <a:latin typeface="+mj-lt"/>
              </a:rPr>
            </a:br>
            <a:r>
              <a:rPr lang="en-US" dirty="0">
                <a:latin typeface="+mj-lt"/>
              </a:rPr>
              <a:t>	the change signifies data</a:t>
            </a:r>
          </a:p>
          <a:p>
            <a:pPr lvl="1"/>
            <a:endParaRPr lang="en-US" dirty="0">
              <a:latin typeface="+mj-lt"/>
            </a:endParaRPr>
          </a:p>
          <a:p>
            <a:pPr lvl="1"/>
            <a:endParaRPr lang="en-US" dirty="0">
              <a:latin typeface="+mj-lt"/>
            </a:endParaRPr>
          </a:p>
          <a:p>
            <a:r>
              <a:rPr lang="en-US" dirty="0">
                <a:latin typeface="+mj-lt"/>
              </a:rPr>
              <a:t>More complicated possibilities exist</a:t>
            </a:r>
          </a:p>
          <a:p>
            <a:pPr lvl="1"/>
            <a:r>
              <a:rPr lang="en-US" dirty="0">
                <a:latin typeface="+mj-lt"/>
              </a:rPr>
              <a:t>QAM (Quadrature Amplitude Modulation) - amplitude and phase shift keying</a:t>
            </a:r>
          </a:p>
        </p:txBody>
      </p:sp>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19</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dirty="0">
                <a:latin typeface="+mn-lt"/>
              </a:rPr>
              <a:t>How are radio waves modulated with information</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556259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6939" y="2985593"/>
            <a:ext cx="9898122" cy="1146140"/>
          </a:xfrm>
        </p:spPr>
        <p:txBody>
          <a:bodyPr>
            <a:normAutofit fontScale="85000" lnSpcReduction="20000"/>
          </a:bodyPr>
          <a:lstStyle/>
          <a:p>
            <a:pPr marL="0" indent="0" algn="ctr">
              <a:buNone/>
            </a:pPr>
            <a:r>
              <a:rPr lang="en-US" sz="5800" dirty="0">
                <a:latin typeface="+mj-lt"/>
              </a:rPr>
              <a:t>Lecture 4: Wireless Communication for Internet of Things - II</a:t>
            </a: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pPr marL="514350" indent="-514350">
              <a:buAutoNum type="arabicPeriod"/>
            </a:pPr>
            <a:r>
              <a:rPr lang="en-US" dirty="0">
                <a:latin typeface="+mj-lt"/>
              </a:rPr>
              <a:t>Review: last lecture’s topics – signal, modulation</a:t>
            </a:r>
          </a:p>
          <a:p>
            <a:pPr marL="514350" indent="-514350">
              <a:buAutoNum type="arabicPeriod"/>
            </a:pPr>
            <a:r>
              <a:rPr lang="en-US" sz="3200" b="1" dirty="0">
                <a:latin typeface="+mj-lt"/>
              </a:rPr>
              <a:t>Brief overview of </a:t>
            </a:r>
            <a:r>
              <a:rPr lang="en-US" sz="3200" b="1" dirty="0" err="1">
                <a:latin typeface="+mj-lt"/>
              </a:rPr>
              <a:t>WiFi</a:t>
            </a:r>
            <a:r>
              <a:rPr lang="en-US" sz="3200" b="1" dirty="0">
                <a:latin typeface="+mj-lt"/>
              </a:rPr>
              <a:t> communication</a:t>
            </a:r>
          </a:p>
          <a:p>
            <a:pPr marL="514350" indent="-514350">
              <a:buAutoNum type="arabicPeriod"/>
            </a:pPr>
            <a:r>
              <a:rPr lang="en-US" dirty="0">
                <a:latin typeface="+mj-lt"/>
              </a:rPr>
              <a:t>Long-range, Low-power, wireless communication</a:t>
            </a: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20</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1695623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2465897"/>
          </a:xfrm>
        </p:spPr>
        <p:txBody>
          <a:bodyPr>
            <a:normAutofit/>
          </a:bodyPr>
          <a:lstStyle/>
          <a:p>
            <a:r>
              <a:rPr lang="en-US" dirty="0">
                <a:latin typeface="+mj-lt"/>
              </a:rPr>
              <a:t>Most of us know about </a:t>
            </a:r>
            <a:r>
              <a:rPr lang="en-US" dirty="0" err="1">
                <a:latin typeface="+mj-lt"/>
              </a:rPr>
              <a:t>WiFi</a:t>
            </a:r>
            <a:r>
              <a:rPr lang="en-US" dirty="0">
                <a:latin typeface="+mj-lt"/>
              </a:rPr>
              <a:t>! Laptops, mobile phones, other devices?</a:t>
            </a:r>
          </a:p>
          <a:p>
            <a:r>
              <a:rPr lang="en-US" dirty="0">
                <a:latin typeface="+mj-lt"/>
              </a:rPr>
              <a:t>Covers small area (approx. 10 to 30 meters), Very high speed</a:t>
            </a:r>
          </a:p>
          <a:p>
            <a:r>
              <a:rPr lang="en-US" dirty="0">
                <a:latin typeface="+mj-lt"/>
              </a:rPr>
              <a:t>The </a:t>
            </a:r>
            <a:r>
              <a:rPr lang="en-US" dirty="0" err="1">
                <a:latin typeface="+mj-lt"/>
              </a:rPr>
              <a:t>WiFi</a:t>
            </a:r>
            <a:r>
              <a:rPr lang="en-US" dirty="0">
                <a:latin typeface="+mj-lt"/>
              </a:rPr>
              <a:t> standard is almost 30 years old!</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21</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Basic facts about </a:t>
            </a:r>
            <a:r>
              <a:rPr lang="en-US" dirty="0" err="1">
                <a:latin typeface="+mn-lt"/>
              </a:rPr>
              <a:t>WiFi</a:t>
            </a:r>
            <a:endParaRPr lang="en-US" dirty="0">
              <a:latin typeface="+mn-lt"/>
            </a:endParaRPr>
          </a:p>
        </p:txBody>
      </p:sp>
      <p:pic>
        <p:nvPicPr>
          <p:cNvPr id="11" name="Picture 10">
            <a:extLst>
              <a:ext uri="{FF2B5EF4-FFF2-40B4-BE49-F238E27FC236}">
                <a16:creationId xmlns:a16="http://schemas.microsoft.com/office/drawing/2014/main" id="{E776FB4F-D5D2-2B47-7990-D5E2B7A14B57}"/>
              </a:ext>
            </a:extLst>
          </p:cNvPr>
          <p:cNvPicPr>
            <a:picLocks noChangeAspect="1"/>
          </p:cNvPicPr>
          <p:nvPr/>
        </p:nvPicPr>
        <p:blipFill>
          <a:blip r:embed="rId3"/>
          <a:stretch>
            <a:fillRect/>
          </a:stretch>
        </p:blipFill>
        <p:spPr>
          <a:xfrm>
            <a:off x="7882614" y="3234632"/>
            <a:ext cx="3154480" cy="2638292"/>
          </a:xfrm>
          <a:prstGeom prst="rect">
            <a:avLst/>
          </a:prstGeom>
        </p:spPr>
      </p:pic>
      <p:sp>
        <p:nvSpPr>
          <p:cNvPr id="2" name="Footer Placeholder 1">
            <a:extLst>
              <a:ext uri="{FF2B5EF4-FFF2-40B4-BE49-F238E27FC236}">
                <a16:creationId xmlns:a16="http://schemas.microsoft.com/office/drawing/2014/main" id="{FA3271BA-A9CA-878D-D7F9-4D83BB3F294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645688686"/>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2465897"/>
          </a:xfrm>
        </p:spPr>
        <p:txBody>
          <a:bodyPr>
            <a:normAutofit/>
          </a:bodyPr>
          <a:lstStyle/>
          <a:p>
            <a:r>
              <a:rPr lang="en-US" dirty="0">
                <a:latin typeface="+mj-lt"/>
              </a:rPr>
              <a:t>Most of us know about </a:t>
            </a:r>
            <a:r>
              <a:rPr lang="en-US" dirty="0" err="1">
                <a:latin typeface="+mj-lt"/>
              </a:rPr>
              <a:t>WiFi</a:t>
            </a:r>
            <a:r>
              <a:rPr lang="en-US" dirty="0">
                <a:latin typeface="+mj-lt"/>
              </a:rPr>
              <a:t>! Laptops, mobile phones, other devices?</a:t>
            </a:r>
          </a:p>
          <a:p>
            <a:r>
              <a:rPr lang="en-US" dirty="0">
                <a:latin typeface="+mj-lt"/>
              </a:rPr>
              <a:t>Covers small area (approx. 10 to 30 meters), Very high speed</a:t>
            </a:r>
          </a:p>
          <a:p>
            <a:r>
              <a:rPr lang="en-US" dirty="0">
                <a:latin typeface="+mj-lt"/>
              </a:rPr>
              <a:t>The </a:t>
            </a:r>
            <a:r>
              <a:rPr lang="en-US" dirty="0" err="1">
                <a:latin typeface="+mj-lt"/>
              </a:rPr>
              <a:t>WiFi</a:t>
            </a:r>
            <a:r>
              <a:rPr lang="en-US" dirty="0">
                <a:latin typeface="+mj-lt"/>
              </a:rPr>
              <a:t> standard is almost 30 years old!</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22</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Basic facts about </a:t>
            </a:r>
            <a:r>
              <a:rPr lang="en-US" dirty="0" err="1">
                <a:latin typeface="+mn-lt"/>
              </a:rPr>
              <a:t>WiFi</a:t>
            </a:r>
            <a:endParaRPr lang="en-US" dirty="0">
              <a:latin typeface="+mn-lt"/>
            </a:endParaRPr>
          </a:p>
        </p:txBody>
      </p:sp>
      <p:pic>
        <p:nvPicPr>
          <p:cNvPr id="11" name="Picture 10">
            <a:extLst>
              <a:ext uri="{FF2B5EF4-FFF2-40B4-BE49-F238E27FC236}">
                <a16:creationId xmlns:a16="http://schemas.microsoft.com/office/drawing/2014/main" id="{E776FB4F-D5D2-2B47-7990-D5E2B7A14B57}"/>
              </a:ext>
            </a:extLst>
          </p:cNvPr>
          <p:cNvPicPr>
            <a:picLocks noChangeAspect="1"/>
          </p:cNvPicPr>
          <p:nvPr/>
        </p:nvPicPr>
        <p:blipFill>
          <a:blip r:embed="rId3"/>
          <a:stretch>
            <a:fillRect/>
          </a:stretch>
        </p:blipFill>
        <p:spPr>
          <a:xfrm>
            <a:off x="7882614" y="3234632"/>
            <a:ext cx="3154480" cy="2638292"/>
          </a:xfrm>
          <a:prstGeom prst="rect">
            <a:avLst/>
          </a:prstGeom>
        </p:spPr>
      </p:pic>
      <p:sp>
        <p:nvSpPr>
          <p:cNvPr id="2" name="Footer Placeholder 1">
            <a:extLst>
              <a:ext uri="{FF2B5EF4-FFF2-40B4-BE49-F238E27FC236}">
                <a16:creationId xmlns:a16="http://schemas.microsoft.com/office/drawing/2014/main" id="{FD907ABE-B14C-2BCC-E9B9-75698CB1A5B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425794879"/>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3662453"/>
          </a:xfrm>
        </p:spPr>
        <p:txBody>
          <a:bodyPr>
            <a:normAutofit/>
          </a:bodyPr>
          <a:lstStyle/>
          <a:p>
            <a:r>
              <a:rPr lang="en-US" dirty="0">
                <a:latin typeface="+mj-lt"/>
              </a:rPr>
              <a:t>1985 – US FCC rules ISM band for unlicensed use</a:t>
            </a:r>
          </a:p>
          <a:p>
            <a:r>
              <a:rPr lang="en-US" dirty="0">
                <a:latin typeface="+mj-lt"/>
              </a:rPr>
              <a:t>1990s – </a:t>
            </a:r>
            <a:r>
              <a:rPr lang="en-US" dirty="0" err="1">
                <a:latin typeface="+mj-lt"/>
              </a:rPr>
              <a:t>WaveLAN</a:t>
            </a:r>
            <a:r>
              <a:rPr lang="en-US" dirty="0">
                <a:latin typeface="+mj-lt"/>
              </a:rPr>
              <a:t> (NCR Corporation, Netherlands)</a:t>
            </a:r>
          </a:p>
          <a:p>
            <a:pPr lvl="1"/>
            <a:r>
              <a:rPr lang="en-US" sz="2800" dirty="0">
                <a:latin typeface="+mj-lt"/>
              </a:rPr>
              <a:t>Wireless ethernet for cashier systems</a:t>
            </a:r>
          </a:p>
          <a:p>
            <a:r>
              <a:rPr lang="en-US" dirty="0">
                <a:latin typeface="+mj-lt"/>
              </a:rPr>
              <a:t>1997 – 802.11 specification</a:t>
            </a:r>
          </a:p>
          <a:p>
            <a:r>
              <a:rPr lang="en-US" dirty="0">
                <a:latin typeface="+mj-lt"/>
              </a:rPr>
              <a:t>1999 – 802.11b and 802.11a amendments</a:t>
            </a:r>
          </a:p>
          <a:p>
            <a:r>
              <a:rPr lang="en-US" dirty="0">
                <a:latin typeface="+mj-lt"/>
              </a:rPr>
              <a:t>1999 – </a:t>
            </a:r>
            <a:r>
              <a:rPr lang="en-US" dirty="0" err="1">
                <a:latin typeface="+mj-lt"/>
              </a:rPr>
              <a:t>WiFi</a:t>
            </a:r>
            <a:r>
              <a:rPr lang="en-US" dirty="0">
                <a:latin typeface="+mj-lt"/>
              </a:rPr>
              <a:t> Alliance formed for certification of devices</a:t>
            </a:r>
          </a:p>
          <a:p>
            <a:r>
              <a:rPr lang="en-US" dirty="0">
                <a:latin typeface="+mj-lt"/>
              </a:rPr>
              <a:t>1999 – Apple iBook is the first consumer </a:t>
            </a:r>
            <a:r>
              <a:rPr lang="en-US" dirty="0" err="1">
                <a:latin typeface="+mj-lt"/>
              </a:rPr>
              <a:t>WiFi</a:t>
            </a:r>
            <a:r>
              <a:rPr lang="en-US" dirty="0">
                <a:latin typeface="+mj-lt"/>
              </a:rPr>
              <a:t> product</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23</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mn-lt"/>
              </a:rPr>
              <a:t>WiFi</a:t>
            </a:r>
            <a:r>
              <a:rPr lang="en-US" dirty="0">
                <a:latin typeface="+mn-lt"/>
              </a:rPr>
              <a:t> standard timeline</a:t>
            </a:r>
          </a:p>
        </p:txBody>
      </p:sp>
      <p:pic>
        <p:nvPicPr>
          <p:cNvPr id="8" name="Picture 4">
            <a:extLst>
              <a:ext uri="{FF2B5EF4-FFF2-40B4-BE49-F238E27FC236}">
                <a16:creationId xmlns:a16="http://schemas.microsoft.com/office/drawing/2014/main" id="{83652343-6187-EBF4-C6D5-6D4F8C9495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53" t="5396" r="8911" b="5586"/>
          <a:stretch/>
        </p:blipFill>
        <p:spPr bwMode="auto">
          <a:xfrm>
            <a:off x="9935465" y="3185735"/>
            <a:ext cx="1526029" cy="1136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97F9F21-B652-14AE-56FD-B2D65B4CC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5196" y="933091"/>
            <a:ext cx="1569094" cy="18056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02C18C-9CBF-50A7-BE10-73A0516413C9}"/>
              </a:ext>
            </a:extLst>
          </p:cNvPr>
          <p:cNvPicPr>
            <a:picLocks noChangeAspect="1"/>
          </p:cNvPicPr>
          <p:nvPr/>
        </p:nvPicPr>
        <p:blipFill>
          <a:blip r:embed="rId5"/>
          <a:stretch>
            <a:fillRect/>
          </a:stretch>
        </p:blipFill>
        <p:spPr>
          <a:xfrm>
            <a:off x="9645099" y="4530834"/>
            <a:ext cx="2106759" cy="1762016"/>
          </a:xfrm>
          <a:prstGeom prst="rect">
            <a:avLst/>
          </a:prstGeom>
        </p:spPr>
      </p:pic>
      <p:sp>
        <p:nvSpPr>
          <p:cNvPr id="2" name="Footer Placeholder 1">
            <a:extLst>
              <a:ext uri="{FF2B5EF4-FFF2-40B4-BE49-F238E27FC236}">
                <a16:creationId xmlns:a16="http://schemas.microsoft.com/office/drawing/2014/main" id="{6FBC6BF7-C41A-3FA1-5BB3-32BCB2E8B66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738625168"/>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24</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Timeline of development of </a:t>
            </a:r>
            <a:r>
              <a:rPr lang="en-US" dirty="0" err="1">
                <a:latin typeface="+mn-lt"/>
              </a:rPr>
              <a:t>WiFi</a:t>
            </a:r>
            <a:r>
              <a:rPr lang="en-US" dirty="0">
                <a:latin typeface="+mn-lt"/>
              </a:rPr>
              <a:t> standard</a:t>
            </a:r>
          </a:p>
        </p:txBody>
      </p:sp>
      <p:pic>
        <p:nvPicPr>
          <p:cNvPr id="10" name="Picture 9">
            <a:extLst>
              <a:ext uri="{FF2B5EF4-FFF2-40B4-BE49-F238E27FC236}">
                <a16:creationId xmlns:a16="http://schemas.microsoft.com/office/drawing/2014/main" id="{8302C18C-9CBF-50A7-BE10-73A0516413C9}"/>
              </a:ext>
            </a:extLst>
          </p:cNvPr>
          <p:cNvPicPr>
            <a:picLocks noChangeAspect="1"/>
          </p:cNvPicPr>
          <p:nvPr/>
        </p:nvPicPr>
        <p:blipFill>
          <a:blip r:embed="rId3"/>
          <a:stretch>
            <a:fillRect/>
          </a:stretch>
        </p:blipFill>
        <p:spPr>
          <a:xfrm>
            <a:off x="9429750" y="4947601"/>
            <a:ext cx="1700602" cy="1422321"/>
          </a:xfrm>
          <a:prstGeom prst="rect">
            <a:avLst/>
          </a:prstGeom>
        </p:spPr>
      </p:pic>
      <p:graphicFrame>
        <p:nvGraphicFramePr>
          <p:cNvPr id="11" name="Table 5">
            <a:extLst>
              <a:ext uri="{FF2B5EF4-FFF2-40B4-BE49-F238E27FC236}">
                <a16:creationId xmlns:a16="http://schemas.microsoft.com/office/drawing/2014/main" id="{2929450E-3863-8B32-150E-25C569DBABAC}"/>
              </a:ext>
            </a:extLst>
          </p:cNvPr>
          <p:cNvGraphicFramePr>
            <a:graphicFrameLocks noGrp="1"/>
          </p:cNvGraphicFramePr>
          <p:nvPr/>
        </p:nvGraphicFramePr>
        <p:xfrm>
          <a:off x="1301906" y="1690687"/>
          <a:ext cx="9828446" cy="3017040"/>
        </p:xfrm>
        <a:graphic>
          <a:graphicData uri="http://schemas.openxmlformats.org/drawingml/2006/table">
            <a:tbl>
              <a:tblPr firstRow="1">
                <a:tableStyleId>{073A0DAA-6AF3-43AB-8588-CEC1D06C72B9}</a:tableStyleId>
              </a:tblPr>
              <a:tblGrid>
                <a:gridCol w="373780">
                  <a:extLst>
                    <a:ext uri="{9D8B030D-6E8A-4147-A177-3AD203B41FA5}">
                      <a16:colId xmlns:a16="http://schemas.microsoft.com/office/drawing/2014/main" val="2408432903"/>
                    </a:ext>
                  </a:extLst>
                </a:gridCol>
                <a:gridCol w="1256536">
                  <a:extLst>
                    <a:ext uri="{9D8B030D-6E8A-4147-A177-3AD203B41FA5}">
                      <a16:colId xmlns:a16="http://schemas.microsoft.com/office/drawing/2014/main" val="1423973458"/>
                    </a:ext>
                  </a:extLst>
                </a:gridCol>
                <a:gridCol w="765992">
                  <a:extLst>
                    <a:ext uri="{9D8B030D-6E8A-4147-A177-3AD203B41FA5}">
                      <a16:colId xmlns:a16="http://schemas.microsoft.com/office/drawing/2014/main" val="58224141"/>
                    </a:ext>
                  </a:extLst>
                </a:gridCol>
                <a:gridCol w="1726161">
                  <a:extLst>
                    <a:ext uri="{9D8B030D-6E8A-4147-A177-3AD203B41FA5}">
                      <a16:colId xmlns:a16="http://schemas.microsoft.com/office/drawing/2014/main" val="1518310121"/>
                    </a:ext>
                  </a:extLst>
                </a:gridCol>
                <a:gridCol w="3522192">
                  <a:extLst>
                    <a:ext uri="{9D8B030D-6E8A-4147-A177-3AD203B41FA5}">
                      <a16:colId xmlns:a16="http://schemas.microsoft.com/office/drawing/2014/main" val="436619150"/>
                    </a:ext>
                  </a:extLst>
                </a:gridCol>
                <a:gridCol w="1283369">
                  <a:extLst>
                    <a:ext uri="{9D8B030D-6E8A-4147-A177-3AD203B41FA5}">
                      <a16:colId xmlns:a16="http://schemas.microsoft.com/office/drawing/2014/main" val="2654513425"/>
                    </a:ext>
                  </a:extLst>
                </a:gridCol>
                <a:gridCol w="900416">
                  <a:extLst>
                    <a:ext uri="{9D8B030D-6E8A-4147-A177-3AD203B41FA5}">
                      <a16:colId xmlns:a16="http://schemas.microsoft.com/office/drawing/2014/main" val="3380897795"/>
                    </a:ext>
                  </a:extLst>
                </a:gridCol>
              </a:tblGrid>
              <a:tr h="377130">
                <a:tc>
                  <a:txBody>
                    <a:bodyPr/>
                    <a:lstStyle/>
                    <a:p>
                      <a:endParaRPr lang="en-US" sz="1500" dirty="0"/>
                    </a:p>
                  </a:txBody>
                  <a:tcPr marL="68580" marR="68580" marT="34290" marB="34290"/>
                </a:tc>
                <a:tc>
                  <a:txBody>
                    <a:bodyPr/>
                    <a:lstStyle/>
                    <a:p>
                      <a:r>
                        <a:rPr lang="en-US" sz="1500" dirty="0"/>
                        <a:t>Protocol</a:t>
                      </a:r>
                    </a:p>
                  </a:txBody>
                  <a:tcPr marL="68580" marR="68580" marT="34290" marB="34290"/>
                </a:tc>
                <a:tc>
                  <a:txBody>
                    <a:bodyPr/>
                    <a:lstStyle/>
                    <a:p>
                      <a:r>
                        <a:rPr lang="en-US" sz="1500" dirty="0"/>
                        <a:t>Year</a:t>
                      </a:r>
                    </a:p>
                  </a:txBody>
                  <a:tcPr marL="68580" marR="68580" marT="34290" marB="34290"/>
                </a:tc>
                <a:tc>
                  <a:txBody>
                    <a:bodyPr/>
                    <a:lstStyle/>
                    <a:p>
                      <a:r>
                        <a:rPr lang="en-US" sz="1500" dirty="0"/>
                        <a:t>Frequency</a:t>
                      </a:r>
                    </a:p>
                  </a:txBody>
                  <a:tcPr marL="68580" marR="68580" marT="34290" marB="34290"/>
                </a:tc>
                <a:tc>
                  <a:txBody>
                    <a:bodyPr/>
                    <a:lstStyle/>
                    <a:p>
                      <a:r>
                        <a:rPr lang="en-US" sz="1500" dirty="0"/>
                        <a:t>PHY</a:t>
                      </a:r>
                    </a:p>
                  </a:txBody>
                  <a:tcPr marL="68580" marR="68580" marT="34290" marB="34290"/>
                </a:tc>
                <a:tc>
                  <a:txBody>
                    <a:bodyPr/>
                    <a:lstStyle/>
                    <a:p>
                      <a:r>
                        <a:rPr lang="en-US" sz="1500" dirty="0"/>
                        <a:t>Max Rate</a:t>
                      </a:r>
                    </a:p>
                  </a:txBody>
                  <a:tcPr marL="68580" marR="68580" marT="34290" marB="34290"/>
                </a:tc>
                <a:tc>
                  <a:txBody>
                    <a:bodyPr/>
                    <a:lstStyle/>
                    <a:p>
                      <a:r>
                        <a:rPr lang="en-US" sz="1500" dirty="0"/>
                        <a:t>Range</a:t>
                      </a:r>
                    </a:p>
                  </a:txBody>
                  <a:tcPr marL="68580" marR="68580" marT="34290" marB="34290"/>
                </a:tc>
                <a:extLst>
                  <a:ext uri="{0D108BD9-81ED-4DB2-BD59-A6C34878D82A}">
                    <a16:rowId xmlns:a16="http://schemas.microsoft.com/office/drawing/2014/main" val="623343085"/>
                  </a:ext>
                </a:extLst>
              </a:tr>
              <a:tr h="377130">
                <a:tc>
                  <a:txBody>
                    <a:bodyPr/>
                    <a:lstStyle/>
                    <a:p>
                      <a:r>
                        <a:rPr lang="en-US" sz="1500" dirty="0"/>
                        <a:t>-</a:t>
                      </a:r>
                    </a:p>
                  </a:txBody>
                  <a:tcPr marL="68580" marR="68580" marT="34290" marB="34290"/>
                </a:tc>
                <a:tc>
                  <a:txBody>
                    <a:bodyPr/>
                    <a:lstStyle/>
                    <a:p>
                      <a:r>
                        <a:rPr lang="en-US" sz="1500" dirty="0"/>
                        <a:t>802.11</a:t>
                      </a:r>
                    </a:p>
                  </a:txBody>
                  <a:tcPr marL="68580" marR="68580" marT="34290" marB="34290"/>
                </a:tc>
                <a:tc>
                  <a:txBody>
                    <a:bodyPr/>
                    <a:lstStyle/>
                    <a:p>
                      <a:r>
                        <a:rPr lang="en-US" sz="1500" dirty="0"/>
                        <a:t>1997</a:t>
                      </a:r>
                    </a:p>
                  </a:txBody>
                  <a:tcPr marL="68580" marR="68580" marT="34290" marB="34290"/>
                </a:tc>
                <a:tc>
                  <a:txBody>
                    <a:bodyPr/>
                    <a:lstStyle/>
                    <a:p>
                      <a:r>
                        <a:rPr lang="en-US" sz="1500" dirty="0"/>
                        <a:t>2.4 GHz</a:t>
                      </a:r>
                    </a:p>
                  </a:txBody>
                  <a:tcPr marL="68580" marR="68580" marT="34290" marB="34290"/>
                </a:tc>
                <a:tc>
                  <a:txBody>
                    <a:bodyPr/>
                    <a:lstStyle/>
                    <a:p>
                      <a:r>
                        <a:rPr lang="en-US" sz="1500" dirty="0"/>
                        <a:t>DSSS/FHSS</a:t>
                      </a:r>
                    </a:p>
                  </a:txBody>
                  <a:tcPr marL="68580" marR="68580" marT="34290" marB="34290"/>
                </a:tc>
                <a:tc>
                  <a:txBody>
                    <a:bodyPr/>
                    <a:lstStyle/>
                    <a:p>
                      <a:r>
                        <a:rPr lang="en-US" sz="1500" dirty="0"/>
                        <a:t>2 Mbps</a:t>
                      </a:r>
                    </a:p>
                  </a:txBody>
                  <a:tcPr marL="68580" marR="68580" marT="34290" marB="34290"/>
                </a:tc>
                <a:tc>
                  <a:txBody>
                    <a:bodyPr/>
                    <a:lstStyle/>
                    <a:p>
                      <a:r>
                        <a:rPr lang="en-US" sz="1500" dirty="0"/>
                        <a:t>20 m</a:t>
                      </a:r>
                    </a:p>
                  </a:txBody>
                  <a:tcPr marL="68580" marR="68580" marT="34290" marB="34290"/>
                </a:tc>
                <a:extLst>
                  <a:ext uri="{0D108BD9-81ED-4DB2-BD59-A6C34878D82A}">
                    <a16:rowId xmlns:a16="http://schemas.microsoft.com/office/drawing/2014/main" val="3610602400"/>
                  </a:ext>
                </a:extLst>
              </a:tr>
              <a:tr h="377130">
                <a:tc>
                  <a:txBody>
                    <a:bodyPr/>
                    <a:lstStyle/>
                    <a:p>
                      <a:r>
                        <a:rPr lang="en-US" sz="1500" dirty="0"/>
                        <a:t>1</a:t>
                      </a:r>
                    </a:p>
                  </a:txBody>
                  <a:tcPr marL="68580" marR="68580" marT="34290" marB="34290"/>
                </a:tc>
                <a:tc>
                  <a:txBody>
                    <a:bodyPr/>
                    <a:lstStyle/>
                    <a:p>
                      <a:r>
                        <a:rPr lang="en-US" sz="1500" dirty="0"/>
                        <a:t>802.11b</a:t>
                      </a:r>
                    </a:p>
                  </a:txBody>
                  <a:tcPr marL="68580" marR="68580" marT="34290" marB="34290"/>
                </a:tc>
                <a:tc>
                  <a:txBody>
                    <a:bodyPr/>
                    <a:lstStyle/>
                    <a:p>
                      <a:r>
                        <a:rPr lang="en-US" sz="1500" dirty="0"/>
                        <a:t>1999</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2.4 GHz</a:t>
                      </a:r>
                    </a:p>
                  </a:txBody>
                  <a:tcPr marL="68580" marR="68580" marT="34290" marB="34290"/>
                </a:tc>
                <a:tc>
                  <a:txBody>
                    <a:bodyPr/>
                    <a:lstStyle/>
                    <a:p>
                      <a:r>
                        <a:rPr lang="en-US" sz="1500" dirty="0"/>
                        <a:t>DSSS</a:t>
                      </a:r>
                    </a:p>
                  </a:txBody>
                  <a:tcPr marL="68580" marR="68580" marT="34290" marB="34290"/>
                </a:tc>
                <a:tc>
                  <a:txBody>
                    <a:bodyPr/>
                    <a:lstStyle/>
                    <a:p>
                      <a:r>
                        <a:rPr lang="en-US" sz="1500" dirty="0"/>
                        <a:t>11 Mbps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76211345"/>
                  </a:ext>
                </a:extLst>
              </a:tr>
              <a:tr h="377130">
                <a:tc>
                  <a:txBody>
                    <a:bodyPr/>
                    <a:lstStyle/>
                    <a:p>
                      <a:r>
                        <a:rPr lang="en-US" sz="1500" dirty="0"/>
                        <a:t>2</a:t>
                      </a:r>
                    </a:p>
                  </a:txBody>
                  <a:tcPr marL="68580" marR="68580" marT="34290" marB="34290"/>
                </a:tc>
                <a:tc>
                  <a:txBody>
                    <a:bodyPr/>
                    <a:lstStyle/>
                    <a:p>
                      <a:r>
                        <a:rPr lang="en-US" sz="1500" dirty="0"/>
                        <a:t>802.11a</a:t>
                      </a:r>
                    </a:p>
                  </a:txBody>
                  <a:tcPr marL="68580" marR="68580" marT="34290" marB="34290"/>
                </a:tc>
                <a:tc>
                  <a:txBody>
                    <a:bodyPr/>
                    <a:lstStyle/>
                    <a:p>
                      <a:r>
                        <a:rPr lang="en-US" sz="1500" dirty="0"/>
                        <a:t>1999</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5 GHz</a:t>
                      </a:r>
                    </a:p>
                  </a:txBody>
                  <a:tcPr marL="68580" marR="68580" marT="34290" marB="34290"/>
                </a:tc>
                <a:tc>
                  <a:txBody>
                    <a:bodyPr/>
                    <a:lstStyle/>
                    <a:p>
                      <a:r>
                        <a:rPr lang="en-US" sz="1500" dirty="0"/>
                        <a:t>OFDM</a:t>
                      </a:r>
                    </a:p>
                  </a:txBody>
                  <a:tcPr marL="68580" marR="68580" marT="34290" marB="34290"/>
                </a:tc>
                <a:tc>
                  <a:txBody>
                    <a:bodyPr/>
                    <a:lstStyle/>
                    <a:p>
                      <a:r>
                        <a:rPr lang="en-US" sz="1500" dirty="0"/>
                        <a:t>54 Mbps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948254030"/>
                  </a:ext>
                </a:extLst>
              </a:tr>
              <a:tr h="377130">
                <a:tc>
                  <a:txBody>
                    <a:bodyPr/>
                    <a:lstStyle/>
                    <a:p>
                      <a:r>
                        <a:rPr lang="en-US" sz="1500" dirty="0"/>
                        <a:t>3</a:t>
                      </a:r>
                    </a:p>
                  </a:txBody>
                  <a:tcPr marL="68580" marR="68580" marT="34290" marB="34290"/>
                </a:tc>
                <a:tc>
                  <a:txBody>
                    <a:bodyPr/>
                    <a:lstStyle/>
                    <a:p>
                      <a:r>
                        <a:rPr lang="en-US" sz="1500" dirty="0"/>
                        <a:t>802.11g</a:t>
                      </a:r>
                    </a:p>
                  </a:txBody>
                  <a:tcPr marL="68580" marR="68580" marT="34290" marB="34290"/>
                </a:tc>
                <a:tc>
                  <a:txBody>
                    <a:bodyPr/>
                    <a:lstStyle/>
                    <a:p>
                      <a:r>
                        <a:rPr lang="en-US" sz="1500" dirty="0"/>
                        <a:t>2003</a:t>
                      </a:r>
                    </a:p>
                  </a:txBody>
                  <a:tcPr marL="68580" marR="68580" marT="34290" marB="34290"/>
                </a:tc>
                <a:tc>
                  <a:txBody>
                    <a:bodyPr/>
                    <a:lstStyle/>
                    <a:p>
                      <a:r>
                        <a:rPr lang="en-US" sz="1500" dirty="0"/>
                        <a:t>2.4 GHz</a:t>
                      </a:r>
                    </a:p>
                  </a:txBody>
                  <a:tcPr marL="68580" marR="68580" marT="34290" marB="34290"/>
                </a:tc>
                <a:tc>
                  <a:txBody>
                    <a:bodyPr/>
                    <a:lstStyle/>
                    <a:p>
                      <a:r>
                        <a:rPr lang="en-US" sz="1500" dirty="0"/>
                        <a:t>OFDM</a:t>
                      </a:r>
                    </a:p>
                  </a:txBody>
                  <a:tcPr marL="68580" marR="68580" marT="34290" marB="34290"/>
                </a:tc>
                <a:tc>
                  <a:txBody>
                    <a:bodyPr/>
                    <a:lstStyle/>
                    <a:p>
                      <a:r>
                        <a:rPr lang="en-US" sz="1500" dirty="0"/>
                        <a:t>54 Mbps</a:t>
                      </a:r>
                    </a:p>
                  </a:txBody>
                  <a:tcPr marL="68580" marR="68580" marT="34290" marB="34290"/>
                </a:tc>
                <a:tc>
                  <a:txBody>
                    <a:bodyPr/>
                    <a:lstStyle/>
                    <a:p>
                      <a:r>
                        <a:rPr lang="en-US" sz="1500" dirty="0"/>
                        <a:t>38 m</a:t>
                      </a:r>
                    </a:p>
                  </a:txBody>
                  <a:tcPr marL="68580" marR="68580" marT="34290" marB="34290"/>
                </a:tc>
                <a:extLst>
                  <a:ext uri="{0D108BD9-81ED-4DB2-BD59-A6C34878D82A}">
                    <a16:rowId xmlns:a16="http://schemas.microsoft.com/office/drawing/2014/main" val="4036708600"/>
                  </a:ext>
                </a:extLst>
              </a:tr>
              <a:tr h="377130">
                <a:tc>
                  <a:txBody>
                    <a:bodyPr/>
                    <a:lstStyle/>
                    <a:p>
                      <a:r>
                        <a:rPr lang="en-US" sz="1500" dirty="0"/>
                        <a:t>4</a:t>
                      </a:r>
                    </a:p>
                  </a:txBody>
                  <a:tcPr marL="68580" marR="68580" marT="34290" marB="34290"/>
                </a:tc>
                <a:tc>
                  <a:txBody>
                    <a:bodyPr/>
                    <a:lstStyle/>
                    <a:p>
                      <a:r>
                        <a:rPr lang="en-US" sz="1500" dirty="0"/>
                        <a:t>802.11n</a:t>
                      </a:r>
                    </a:p>
                  </a:txBody>
                  <a:tcPr marL="68580" marR="68580" marT="34290" marB="34290"/>
                </a:tc>
                <a:tc>
                  <a:txBody>
                    <a:bodyPr/>
                    <a:lstStyle/>
                    <a:p>
                      <a:r>
                        <a:rPr lang="en-US" sz="1500" dirty="0"/>
                        <a:t>2009</a:t>
                      </a:r>
                    </a:p>
                  </a:txBody>
                  <a:tcPr marL="68580" marR="68580" marT="34290" marB="34290"/>
                </a:tc>
                <a:tc>
                  <a:txBody>
                    <a:bodyPr/>
                    <a:lstStyle/>
                    <a:p>
                      <a:r>
                        <a:rPr lang="en-US" sz="1500" dirty="0"/>
                        <a:t>2.4/5 GHz</a:t>
                      </a:r>
                    </a:p>
                  </a:txBody>
                  <a:tcPr marL="68580" marR="68580" marT="34290" marB="34290"/>
                </a:tc>
                <a:tc>
                  <a:txBody>
                    <a:bodyPr/>
                    <a:lstStyle/>
                    <a:p>
                      <a:r>
                        <a:rPr lang="en-US" sz="1500" dirty="0"/>
                        <a:t>OFDM + MIMO</a:t>
                      </a:r>
                    </a:p>
                  </a:txBody>
                  <a:tcPr marL="68580" marR="68580" marT="34290" marB="34290"/>
                </a:tc>
                <a:tc>
                  <a:txBody>
                    <a:bodyPr/>
                    <a:lstStyle/>
                    <a:p>
                      <a:r>
                        <a:rPr lang="en-US" sz="1500" dirty="0"/>
                        <a:t>600 Mbps</a:t>
                      </a:r>
                    </a:p>
                  </a:txBody>
                  <a:tcPr marL="68580" marR="68580" marT="34290" marB="34290"/>
                </a:tc>
                <a:tc>
                  <a:txBody>
                    <a:bodyPr/>
                    <a:lstStyle/>
                    <a:p>
                      <a:r>
                        <a:rPr lang="en-US" sz="1500" dirty="0"/>
                        <a:t>70 m</a:t>
                      </a:r>
                    </a:p>
                  </a:txBody>
                  <a:tcPr marL="68580" marR="68580" marT="34290" marB="34290"/>
                </a:tc>
                <a:extLst>
                  <a:ext uri="{0D108BD9-81ED-4DB2-BD59-A6C34878D82A}">
                    <a16:rowId xmlns:a16="http://schemas.microsoft.com/office/drawing/2014/main" val="518112093"/>
                  </a:ext>
                </a:extLst>
              </a:tr>
              <a:tr h="377130">
                <a:tc>
                  <a:txBody>
                    <a:bodyPr/>
                    <a:lstStyle/>
                    <a:p>
                      <a:r>
                        <a:rPr lang="en-US" sz="1500" dirty="0"/>
                        <a:t>5</a:t>
                      </a:r>
                    </a:p>
                  </a:txBody>
                  <a:tcPr marL="68580" marR="68580" marT="34290" marB="34290"/>
                </a:tc>
                <a:tc>
                  <a:txBody>
                    <a:bodyPr/>
                    <a:lstStyle/>
                    <a:p>
                      <a:r>
                        <a:rPr lang="en-US" sz="1500" dirty="0"/>
                        <a:t>802.11ac</a:t>
                      </a:r>
                    </a:p>
                  </a:txBody>
                  <a:tcPr marL="68580" marR="68580" marT="34290" marB="34290"/>
                </a:tc>
                <a:tc>
                  <a:txBody>
                    <a:bodyPr/>
                    <a:lstStyle/>
                    <a:p>
                      <a:r>
                        <a:rPr lang="en-US" sz="1500" dirty="0"/>
                        <a:t>2013</a:t>
                      </a:r>
                    </a:p>
                  </a:txBody>
                  <a:tcPr marL="68580" marR="68580" marT="34290" marB="34290"/>
                </a:tc>
                <a:tc>
                  <a:txBody>
                    <a:bodyPr/>
                    <a:lstStyle/>
                    <a:p>
                      <a:r>
                        <a:rPr lang="en-US" sz="1500" dirty="0"/>
                        <a:t>5 GHz</a:t>
                      </a:r>
                    </a:p>
                  </a:txBody>
                  <a:tcPr marL="68580" marR="68580" marT="34290" marB="34290"/>
                </a:tc>
                <a:tc>
                  <a:txBody>
                    <a:bodyPr/>
                    <a:lstStyle/>
                    <a:p>
                      <a:r>
                        <a:rPr lang="en-US" sz="1500" dirty="0"/>
                        <a:t>OFDM + MU-MIMO </a:t>
                      </a:r>
                      <a:r>
                        <a:rPr lang="en-US" sz="1100" dirty="0"/>
                        <a:t>[downlink only]</a:t>
                      </a:r>
                      <a:endParaRPr lang="en-US" sz="1500" dirty="0"/>
                    </a:p>
                  </a:txBody>
                  <a:tcPr marL="68580" marR="68580" marT="34290" marB="34290"/>
                </a:tc>
                <a:tc>
                  <a:txBody>
                    <a:bodyPr/>
                    <a:lstStyle/>
                    <a:p>
                      <a:r>
                        <a:rPr lang="en-US" sz="1500" dirty="0"/>
                        <a:t>3.4 Gbps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496501609"/>
                  </a:ext>
                </a:extLst>
              </a:tr>
              <a:tr h="377130">
                <a:tc>
                  <a:txBody>
                    <a:bodyPr/>
                    <a:lstStyle/>
                    <a:p>
                      <a:r>
                        <a:rPr lang="en-US" sz="1500" dirty="0"/>
                        <a:t>6</a:t>
                      </a:r>
                    </a:p>
                  </a:txBody>
                  <a:tcPr marL="68580" marR="68580" marT="34290" marB="34290"/>
                </a:tc>
                <a:tc>
                  <a:txBody>
                    <a:bodyPr/>
                    <a:lstStyle/>
                    <a:p>
                      <a:r>
                        <a:rPr lang="en-US" sz="1500" dirty="0"/>
                        <a:t>802.11.ax</a:t>
                      </a:r>
                    </a:p>
                  </a:txBody>
                  <a:tcPr marL="68580" marR="68580" marT="34290" marB="34290"/>
                </a:tc>
                <a:tc>
                  <a:txBody>
                    <a:bodyPr/>
                    <a:lstStyle/>
                    <a:p>
                      <a:r>
                        <a:rPr lang="en-US" sz="1500" dirty="0"/>
                        <a:t>2021</a:t>
                      </a:r>
                    </a:p>
                  </a:txBody>
                  <a:tcPr marL="68580" marR="68580" marT="34290" marB="34290"/>
                </a:tc>
                <a:tc>
                  <a:txBody>
                    <a:bodyPr/>
                    <a:lstStyle/>
                    <a:p>
                      <a:r>
                        <a:rPr lang="en-US" sz="1500" dirty="0"/>
                        <a:t>2.5/5 [/6] GHz</a:t>
                      </a:r>
                    </a:p>
                  </a:txBody>
                  <a:tcPr marL="68580" marR="68580" marT="34290" marB="34290"/>
                </a:tc>
                <a:tc>
                  <a:txBody>
                    <a:bodyPr/>
                    <a:lstStyle/>
                    <a:p>
                      <a:r>
                        <a:rPr lang="en-US" sz="1500" dirty="0"/>
                        <a:t>OFDMA + MU-MIMO</a:t>
                      </a:r>
                    </a:p>
                  </a:txBody>
                  <a:tcPr marL="68580" marR="68580" marT="34290" marB="34290"/>
                </a:tc>
                <a:tc>
                  <a:txBody>
                    <a:bodyPr/>
                    <a:lstStyle/>
                    <a:p>
                      <a:r>
                        <a:rPr lang="en-US" sz="1500" dirty="0"/>
                        <a:t>9.6 Gbps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229201804"/>
                  </a:ext>
                </a:extLst>
              </a:tr>
            </a:tbl>
          </a:graphicData>
        </a:graphic>
      </p:graphicFrame>
      <p:sp>
        <p:nvSpPr>
          <p:cNvPr id="2" name="Footer Placeholder 1">
            <a:extLst>
              <a:ext uri="{FF2B5EF4-FFF2-40B4-BE49-F238E27FC236}">
                <a16:creationId xmlns:a16="http://schemas.microsoft.com/office/drawing/2014/main" id="{41F58149-E1F0-2EDD-5875-DF51F70D95F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074174990"/>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25</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iBook (1999)</a:t>
            </a:r>
          </a:p>
        </p:txBody>
      </p:sp>
      <p:pic>
        <p:nvPicPr>
          <p:cNvPr id="8" name="Picture 4">
            <a:extLst>
              <a:ext uri="{FF2B5EF4-FFF2-40B4-BE49-F238E27FC236}">
                <a16:creationId xmlns:a16="http://schemas.microsoft.com/office/drawing/2014/main" id="{83652343-6187-EBF4-C6D5-6D4F8C9495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53" t="5396" r="8911" b="5586"/>
          <a:stretch/>
        </p:blipFill>
        <p:spPr bwMode="auto">
          <a:xfrm>
            <a:off x="9935465" y="3185735"/>
            <a:ext cx="1526029" cy="1136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97F9F21-B652-14AE-56FD-B2D65B4CC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5196" y="933091"/>
            <a:ext cx="1569094" cy="18056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02C18C-9CBF-50A7-BE10-73A0516413C9}"/>
              </a:ext>
            </a:extLst>
          </p:cNvPr>
          <p:cNvPicPr>
            <a:picLocks noChangeAspect="1"/>
          </p:cNvPicPr>
          <p:nvPr/>
        </p:nvPicPr>
        <p:blipFill>
          <a:blip r:embed="rId6"/>
          <a:stretch>
            <a:fillRect/>
          </a:stretch>
        </p:blipFill>
        <p:spPr>
          <a:xfrm>
            <a:off x="9645099" y="4530834"/>
            <a:ext cx="2106759" cy="1762016"/>
          </a:xfrm>
          <a:prstGeom prst="rect">
            <a:avLst/>
          </a:prstGeom>
        </p:spPr>
      </p:pic>
      <p:sp>
        <p:nvSpPr>
          <p:cNvPr id="2" name="Footer Placeholder 1">
            <a:extLst>
              <a:ext uri="{FF2B5EF4-FFF2-40B4-BE49-F238E27FC236}">
                <a16:creationId xmlns:a16="http://schemas.microsoft.com/office/drawing/2014/main" id="{60E1A674-385A-402F-FE10-77A6C58A5AB8}"/>
              </a:ext>
            </a:extLst>
          </p:cNvPr>
          <p:cNvSpPr>
            <a:spLocks noGrp="1"/>
          </p:cNvSpPr>
          <p:nvPr>
            <p:ph type="ftr" sz="quarter" idx="11"/>
          </p:nvPr>
        </p:nvSpPr>
        <p:spPr>
          <a:xfrm>
            <a:off x="3541952" y="6492875"/>
            <a:ext cx="4114800" cy="365125"/>
          </a:xfrm>
        </p:spPr>
        <p:txBody>
          <a:bodyPr/>
          <a:lstStyle/>
          <a:p>
            <a:r>
              <a:rPr lang="sv-SE" dirty="0" err="1"/>
              <a:t>ambujv@nus.edu.sg</a:t>
            </a:r>
            <a:endParaRPr lang="sv-SE" dirty="0"/>
          </a:p>
        </p:txBody>
      </p:sp>
      <p:pic>
        <p:nvPicPr>
          <p:cNvPr id="3" name="Online Media 2" descr="Macworld NY 1999 - iBook &amp; AirPort Introduction">
            <a:hlinkClick r:id="" action="ppaction://media"/>
            <a:extLst>
              <a:ext uri="{FF2B5EF4-FFF2-40B4-BE49-F238E27FC236}">
                <a16:creationId xmlns:a16="http://schemas.microsoft.com/office/drawing/2014/main" id="{645B97DA-FED6-4F20-5453-6167F00731F8}"/>
              </a:ext>
            </a:extLst>
          </p:cNvPr>
          <p:cNvPicPr>
            <a:picLocks noRot="1" noChangeAspect="1"/>
          </p:cNvPicPr>
          <p:nvPr>
            <a:videoFile r:link="rId1"/>
          </p:nvPr>
        </p:nvPicPr>
        <p:blipFill>
          <a:blip r:embed="rId7"/>
          <a:stretch>
            <a:fillRect/>
          </a:stretch>
        </p:blipFill>
        <p:spPr>
          <a:xfrm>
            <a:off x="787710" y="1385646"/>
            <a:ext cx="8422548" cy="4758739"/>
          </a:xfrm>
          <a:prstGeom prst="rect">
            <a:avLst/>
          </a:prstGeom>
        </p:spPr>
      </p:pic>
    </p:spTree>
    <p:extLst>
      <p:ext uri="{BB962C8B-B14F-4D97-AF65-F5344CB8AC3E}">
        <p14:creationId xmlns:p14="http://schemas.microsoft.com/office/powerpoint/2010/main" val="984467287"/>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IEEE standard for LPWANs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fontScale="92500" lnSpcReduction="20000"/>
          </a:bodyPr>
          <a:lstStyle/>
          <a:p>
            <a:r>
              <a:rPr lang="en-US" dirty="0"/>
              <a:t>802.11ah (</a:t>
            </a:r>
            <a:r>
              <a:rPr lang="en-US" dirty="0" err="1"/>
              <a:t>HaLow</a:t>
            </a:r>
            <a:r>
              <a:rPr lang="en-US" dirty="0"/>
              <a:t>) standard in 2016</a:t>
            </a:r>
          </a:p>
          <a:p>
            <a:pPr lvl="1"/>
            <a:r>
              <a:rPr lang="en-US" dirty="0"/>
              <a:t>First real hardware in 2020</a:t>
            </a:r>
          </a:p>
          <a:p>
            <a:pPr lvl="1"/>
            <a:r>
              <a:rPr lang="en-US" dirty="0"/>
              <a:t>Still not in real-world use yet</a:t>
            </a:r>
          </a:p>
          <a:p>
            <a:pPr lvl="1"/>
            <a:endParaRPr lang="en-US" dirty="0"/>
          </a:p>
          <a:p>
            <a:r>
              <a:rPr lang="en-US" dirty="0"/>
              <a:t>Focus on the indoor-to-outdoor scenario</a:t>
            </a:r>
          </a:p>
          <a:p>
            <a:pPr lvl="1"/>
            <a:r>
              <a:rPr lang="en-US" dirty="0"/>
              <a:t>Medium range (maximum 1 km)</a:t>
            </a:r>
          </a:p>
          <a:p>
            <a:pPr lvl="1"/>
            <a:endParaRPr lang="en-US" dirty="0"/>
          </a:p>
          <a:p>
            <a:r>
              <a:rPr lang="en-US" dirty="0"/>
              <a:t>915 MHz communication</a:t>
            </a:r>
          </a:p>
          <a:p>
            <a:pPr lvl="1"/>
            <a:r>
              <a:rPr lang="en-US" b="1" dirty="0"/>
              <a:t>NOT </a:t>
            </a:r>
            <a:r>
              <a:rPr lang="en-US" dirty="0"/>
              <a:t>interoperable with other 802.11 access points and devices</a:t>
            </a:r>
          </a:p>
          <a:p>
            <a:pPr lvl="1"/>
            <a:endParaRPr lang="en-US" dirty="0"/>
          </a:p>
          <a:p>
            <a:r>
              <a:rPr lang="en-US" dirty="0"/>
              <a:t>Theoretically up to 356 Mbps</a:t>
            </a:r>
          </a:p>
          <a:p>
            <a:pPr lvl="1"/>
            <a:r>
              <a:rPr lang="en-US" dirty="0"/>
              <a:t>Practically, most devices are expected to implement 150 kbps to 8 Mbps</a:t>
            </a:r>
          </a:p>
          <a:p>
            <a:pPr lvl="1"/>
            <a:endParaRPr lang="en-US" b="1" dirty="0"/>
          </a:p>
          <a:p>
            <a:endParaRPr lang="en-US" b="1"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26</a:t>
            </a:fld>
            <a:endParaRPr lang="en-US"/>
          </a:p>
        </p:txBody>
      </p:sp>
      <p:sp>
        <p:nvSpPr>
          <p:cNvPr id="5" name="TextBox 4">
            <a:extLst>
              <a:ext uri="{FF2B5EF4-FFF2-40B4-BE49-F238E27FC236}">
                <a16:creationId xmlns:a16="http://schemas.microsoft.com/office/drawing/2014/main" id="{216CF0AD-A569-DD43-93E4-043341535380}"/>
              </a:ext>
            </a:extLst>
          </p:cNvPr>
          <p:cNvSpPr txBox="1"/>
          <p:nvPr/>
        </p:nvSpPr>
        <p:spPr>
          <a:xfrm>
            <a:off x="7983042" y="147547"/>
            <a:ext cx="3865161" cy="1610954"/>
          </a:xfrm>
          <a:prstGeom prst="rect">
            <a:avLst/>
          </a:prstGeom>
          <a:noFill/>
          <a:ln>
            <a:solidFill>
              <a:schemeClr val="bg1">
                <a:lumMod val="50000"/>
              </a:schemeClr>
            </a:solidFill>
          </a:ln>
        </p:spPr>
        <p:txBody>
          <a:bodyPr wrap="none" rtlCol="0">
            <a:spAutoFit/>
          </a:bodyPr>
          <a:lstStyle/>
          <a:p>
            <a:r>
              <a:rPr lang="en-US" sz="2400" dirty="0" err="1">
                <a:solidFill>
                  <a:schemeClr val="accent4"/>
                </a:solidFill>
                <a:latin typeface="Seravek Light"/>
                <a:cs typeface="Seravek Light"/>
              </a:rPr>
              <a:t>n.b.</a:t>
            </a:r>
            <a:endParaRPr lang="en-US" sz="2400" dirty="0">
              <a:solidFill>
                <a:schemeClr val="accent4"/>
              </a:solidFill>
              <a:latin typeface="Seravek Light"/>
              <a:cs typeface="Seravek Light"/>
            </a:endParaRPr>
          </a:p>
          <a:p>
            <a:r>
              <a:rPr lang="en-US" sz="1867" dirty="0">
                <a:solidFill>
                  <a:schemeClr val="accent4"/>
                </a:solidFill>
                <a:latin typeface="Consolas" panose="020B0609020204030204" pitchFamily="49" charset="0"/>
                <a:cs typeface="Consolas" panose="020B0609020204030204" pitchFamily="49" charset="0"/>
              </a:rPr>
              <a:t>  802    = “area networking”</a:t>
            </a:r>
          </a:p>
          <a:p>
            <a:r>
              <a:rPr lang="en-US" sz="1867" dirty="0">
                <a:solidFill>
                  <a:schemeClr val="accent4"/>
                </a:solidFill>
                <a:latin typeface="Consolas" panose="020B0609020204030204" pitchFamily="49" charset="0"/>
                <a:cs typeface="Consolas" panose="020B0609020204030204" pitchFamily="49" charset="0"/>
              </a:rPr>
              <a:t>     .3  = “LANs”</a:t>
            </a:r>
          </a:p>
          <a:p>
            <a:r>
              <a:rPr lang="en-US" sz="1867" dirty="0">
                <a:solidFill>
                  <a:schemeClr val="accent4"/>
                </a:solidFill>
                <a:latin typeface="Consolas" panose="020B0609020204030204" pitchFamily="49" charset="0"/>
                <a:cs typeface="Consolas" panose="020B0609020204030204" pitchFamily="49" charset="0"/>
              </a:rPr>
              <a:t>     .11 = “Wireless LANs”</a:t>
            </a:r>
          </a:p>
          <a:p>
            <a:r>
              <a:rPr lang="en-US" sz="1867" dirty="0">
                <a:solidFill>
                  <a:schemeClr val="accent4"/>
                </a:solidFill>
                <a:latin typeface="Consolas" panose="020B0609020204030204" pitchFamily="49" charset="0"/>
                <a:cs typeface="Consolas" panose="020B0609020204030204" pitchFamily="49" charset="0"/>
              </a:rPr>
              <a:t>     .15 = “PANs”</a:t>
            </a:r>
          </a:p>
        </p:txBody>
      </p:sp>
      <p:sp>
        <p:nvSpPr>
          <p:cNvPr id="6" name="Footer Placeholder 1">
            <a:extLst>
              <a:ext uri="{FF2B5EF4-FFF2-40B4-BE49-F238E27FC236}">
                <a16:creationId xmlns:a16="http://schemas.microsoft.com/office/drawing/2014/main" id="{0371F80D-2795-5CA3-72A6-B9ADFDF7FB9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964440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62DD-BF50-47FD-83AD-1CFC90EC9916}"/>
              </a:ext>
            </a:extLst>
          </p:cNvPr>
          <p:cNvSpPr>
            <a:spLocks noGrp="1"/>
          </p:cNvSpPr>
          <p:nvPr>
            <p:ph type="title"/>
          </p:nvPr>
        </p:nvSpPr>
        <p:spPr>
          <a:xfrm>
            <a:off x="745812" y="136525"/>
            <a:ext cx="11353800" cy="1325563"/>
          </a:xfrm>
        </p:spPr>
        <p:txBody>
          <a:bodyPr/>
          <a:lstStyle/>
          <a:p>
            <a:r>
              <a:rPr lang="en-US" dirty="0">
                <a:latin typeface="+mn-lt"/>
              </a:rPr>
              <a:t>802.11ah allows multiple bandwidth allocations</a:t>
            </a:r>
          </a:p>
        </p:txBody>
      </p:sp>
      <p:sp>
        <p:nvSpPr>
          <p:cNvPr id="4" name="Slide Number Placeholder 3">
            <a:extLst>
              <a:ext uri="{FF2B5EF4-FFF2-40B4-BE49-F238E27FC236}">
                <a16:creationId xmlns:a16="http://schemas.microsoft.com/office/drawing/2014/main" id="{4BF84A67-3391-406B-96DD-AC5566C11B77}"/>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5122" name="Picture 2">
            <a:extLst>
              <a:ext uri="{FF2B5EF4-FFF2-40B4-BE49-F238E27FC236}">
                <a16:creationId xmlns:a16="http://schemas.microsoft.com/office/drawing/2014/main" id="{4AE87BC1-2A81-40AB-B6FF-1FA3E5834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
          <a:stretch/>
        </p:blipFill>
        <p:spPr bwMode="auto">
          <a:xfrm>
            <a:off x="1625602" y="1143001"/>
            <a:ext cx="8977687" cy="501032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a16="http://schemas.microsoft.com/office/drawing/2014/main" id="{6C4241D8-3362-287B-331E-1D883CD932D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001890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pPr marL="514350" indent="-514350">
              <a:buAutoNum type="arabicPeriod"/>
            </a:pPr>
            <a:r>
              <a:rPr lang="en-US" dirty="0">
                <a:latin typeface="+mj-lt"/>
              </a:rPr>
              <a:t>Review: last lecture’s topics – signal, modulation</a:t>
            </a:r>
          </a:p>
          <a:p>
            <a:pPr marL="514350" indent="-514350">
              <a:buAutoNum type="arabicPeriod"/>
            </a:pPr>
            <a:r>
              <a:rPr lang="en-US" sz="3200" b="1" dirty="0">
                <a:latin typeface="+mj-lt"/>
              </a:rPr>
              <a:t>Brief overview of </a:t>
            </a:r>
            <a:r>
              <a:rPr lang="en-US" sz="3200" b="1" dirty="0" err="1">
                <a:latin typeface="+mj-lt"/>
              </a:rPr>
              <a:t>WiFi</a:t>
            </a:r>
            <a:r>
              <a:rPr lang="en-US" sz="3200" b="1" dirty="0">
                <a:latin typeface="+mj-lt"/>
              </a:rPr>
              <a:t> communication</a:t>
            </a:r>
          </a:p>
          <a:p>
            <a:pPr marL="514350" indent="-514350">
              <a:buAutoNum type="arabicPeriod"/>
            </a:pPr>
            <a:r>
              <a:rPr lang="en-US" dirty="0">
                <a:latin typeface="+mj-lt"/>
              </a:rPr>
              <a:t>Long-range, Low-power, wireless communication</a:t>
            </a: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28</a:t>
            </a:fld>
            <a:endParaRPr lang="sv-SE"/>
          </a:p>
        </p:txBody>
      </p:sp>
      <p:sp>
        <p:nvSpPr>
          <p:cNvPr id="3" name="Footer Placeholder 1">
            <a:extLst>
              <a:ext uri="{FF2B5EF4-FFF2-40B4-BE49-F238E27FC236}">
                <a16:creationId xmlns:a16="http://schemas.microsoft.com/office/drawing/2014/main" id="{F0F095E8-D31B-431D-1438-945388D1440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764178575"/>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latin typeface="+mn-lt"/>
              </a:rPr>
              <a:t>Long-</a:t>
            </a:r>
            <a:r>
              <a:rPr lang="en-US" dirty="0" err="1">
                <a:latin typeface="+mn-lt"/>
              </a:rPr>
              <a:t>range,low</a:t>
            </a:r>
            <a:r>
              <a:rPr lang="en-US"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29</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AEB5C57-7B3B-CD4C-81A7-34FA409481F6}"/>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0" name="TextBox 9">
            <a:extLst>
              <a:ext uri="{FF2B5EF4-FFF2-40B4-BE49-F238E27FC236}">
                <a16:creationId xmlns:a16="http://schemas.microsoft.com/office/drawing/2014/main" id="{3B50DDE4-942B-7948-B204-7EC255720D5E}"/>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Tree>
    <p:extLst>
      <p:ext uri="{BB962C8B-B14F-4D97-AF65-F5344CB8AC3E}">
        <p14:creationId xmlns:p14="http://schemas.microsoft.com/office/powerpoint/2010/main" val="22436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Administration</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3484928"/>
          </a:xfrm>
        </p:spPr>
        <p:txBody>
          <a:bodyPr>
            <a:normAutofit/>
          </a:bodyPr>
          <a:lstStyle/>
          <a:p>
            <a:r>
              <a:rPr lang="en-US" dirty="0">
                <a:latin typeface="+mj-lt"/>
              </a:rPr>
              <a:t>Please select papers to be discussed in class (deadline </a:t>
            </a:r>
            <a:r>
              <a:rPr lang="en-US" b="1" dirty="0">
                <a:latin typeface="+mj-lt"/>
              </a:rPr>
              <a:t>recess</a:t>
            </a:r>
            <a:r>
              <a:rPr lang="en-US" dirty="0">
                <a:latin typeface="+mj-lt"/>
              </a:rPr>
              <a:t> week)</a:t>
            </a:r>
          </a:p>
          <a:p>
            <a:endParaRPr lang="en-US" dirty="0">
              <a:latin typeface="+mj-lt"/>
            </a:endParaRPr>
          </a:p>
          <a:p>
            <a:r>
              <a:rPr lang="en-US" dirty="0">
                <a:latin typeface="+mj-lt"/>
              </a:rPr>
              <a:t>Please start to think about the projects for the course</a:t>
            </a:r>
          </a:p>
          <a:p>
            <a:pPr lvl="1"/>
            <a:r>
              <a:rPr lang="en-US" dirty="0">
                <a:latin typeface="+mj-lt"/>
              </a:rPr>
              <a:t>Your focus should be on a good hypothesis and problem statement</a:t>
            </a:r>
          </a:p>
          <a:p>
            <a:pPr lvl="1"/>
            <a:r>
              <a:rPr lang="en-US" dirty="0">
                <a:latin typeface="+mj-lt"/>
              </a:rPr>
              <a:t>Collect evidence to support or go against the hypothesis</a:t>
            </a:r>
          </a:p>
          <a:p>
            <a:pPr lvl="1"/>
            <a:r>
              <a:rPr lang="en-US" dirty="0">
                <a:latin typeface="+mj-lt"/>
              </a:rPr>
              <a:t>We </a:t>
            </a:r>
            <a:r>
              <a:rPr lang="en-US" b="1" dirty="0">
                <a:latin typeface="+mj-lt"/>
              </a:rPr>
              <a:t>do not expect</a:t>
            </a:r>
            <a:r>
              <a:rPr lang="en-US" dirty="0">
                <a:latin typeface="+mj-lt"/>
              </a:rPr>
              <a:t> good significant engineering effort</a:t>
            </a: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3" name="Footer Placeholder 1">
            <a:extLst>
              <a:ext uri="{FF2B5EF4-FFF2-40B4-BE49-F238E27FC236}">
                <a16:creationId xmlns:a16="http://schemas.microsoft.com/office/drawing/2014/main" id="{560AE244-B8B4-EEE4-3479-291EB0DB5B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592041361"/>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latin typeface="+mn-lt"/>
              </a:rPr>
              <a:t>Long-</a:t>
            </a:r>
            <a:r>
              <a:rPr lang="en-US" dirty="0" err="1">
                <a:latin typeface="+mn-lt"/>
              </a:rPr>
              <a:t>range,low</a:t>
            </a:r>
            <a:r>
              <a:rPr lang="en-US"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30</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2370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latin typeface="+mn-lt"/>
              </a:rPr>
              <a:t>Long-</a:t>
            </a:r>
            <a:r>
              <a:rPr lang="en-US" dirty="0" err="1">
                <a:latin typeface="+mn-lt"/>
              </a:rPr>
              <a:t>range,low</a:t>
            </a:r>
            <a:r>
              <a:rPr lang="en-US"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31</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196B8AF2-2295-EC45-B02C-5190A5D5A93F}"/>
              </a:ext>
            </a:extLst>
          </p:cNvPr>
          <p:cNvSpPr txBox="1"/>
          <p:nvPr/>
        </p:nvSpPr>
        <p:spPr>
          <a:xfrm>
            <a:off x="980720"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13" name="TextBox 12">
            <a:extLst>
              <a:ext uri="{FF2B5EF4-FFF2-40B4-BE49-F238E27FC236}">
                <a16:creationId xmlns:a16="http://schemas.microsoft.com/office/drawing/2014/main" id="{57F9A607-8AF4-2247-A1BC-2071DABF2EF8}"/>
              </a:ext>
            </a:extLst>
          </p:cNvPr>
          <p:cNvSpPr txBox="1"/>
          <p:nvPr/>
        </p:nvSpPr>
        <p:spPr>
          <a:xfrm>
            <a:off x="9207501" y="1811007"/>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cxnSp>
        <p:nvCxnSpPr>
          <p:cNvPr id="15" name="Straight Arrow Connector 14">
            <a:extLst>
              <a:ext uri="{FF2B5EF4-FFF2-40B4-BE49-F238E27FC236}">
                <a16:creationId xmlns:a16="http://schemas.microsoft.com/office/drawing/2014/main" id="{9DBAD1EA-3002-094B-B26E-FDC31A18BC0C}"/>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0D7993A-E19A-8641-808A-6C59652B44C0}"/>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063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latin typeface="+mn-lt"/>
              </a:rPr>
              <a:t>Long-</a:t>
            </a:r>
            <a:r>
              <a:rPr lang="en-US" dirty="0" err="1">
                <a:latin typeface="+mn-lt"/>
              </a:rPr>
              <a:t>range,low</a:t>
            </a:r>
            <a:r>
              <a:rPr lang="en-US"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32</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19" name="Rounded Rectangle 18">
            <a:extLst>
              <a:ext uri="{FF2B5EF4-FFF2-40B4-BE49-F238E27FC236}">
                <a16:creationId xmlns:a16="http://schemas.microsoft.com/office/drawing/2014/main" id="{3FF70C35-BD35-5140-ACC8-5F628393FC4D}"/>
              </a:ext>
            </a:extLst>
          </p:cNvPr>
          <p:cNvSpPr/>
          <p:nvPr/>
        </p:nvSpPr>
        <p:spPr>
          <a:xfrm>
            <a:off x="6685280" y="3426182"/>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5"/>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Rounded Rectangle 15">
            <a:extLst>
              <a:ext uri="{FF2B5EF4-FFF2-40B4-BE49-F238E27FC236}">
                <a16:creationId xmlns:a16="http://schemas.microsoft.com/office/drawing/2014/main" id="{A826F6E1-2B2A-B74D-9FDD-E7CE0BAEBF8D}"/>
              </a:ext>
            </a:extLst>
          </p:cNvPr>
          <p:cNvSpPr/>
          <p:nvPr/>
        </p:nvSpPr>
        <p:spPr>
          <a:xfrm>
            <a:off x="6685280" y="3426181"/>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17" name="TextBox 16">
            <a:extLst>
              <a:ext uri="{FF2B5EF4-FFF2-40B4-BE49-F238E27FC236}">
                <a16:creationId xmlns:a16="http://schemas.microsoft.com/office/drawing/2014/main" id="{808119A4-013C-DD41-8E85-CDCC251B646E}"/>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2B1ABA86-416E-3E43-A093-F07D95F48B9D}"/>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27" name="Straight Arrow Connector 26">
            <a:extLst>
              <a:ext uri="{FF2B5EF4-FFF2-40B4-BE49-F238E27FC236}">
                <a16:creationId xmlns:a16="http://schemas.microsoft.com/office/drawing/2014/main" id="{2E3EFC90-A07B-FF40-99E7-6BE18A859F76}"/>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DE26267-3780-4E4E-8DE8-62469D02D17A}"/>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1C3237E-78A4-41AE-9F0E-8B8ACBC3DA23}"/>
              </a:ext>
            </a:extLst>
          </p:cNvPr>
          <p:cNvSpPr txBox="1"/>
          <p:nvPr/>
        </p:nvSpPr>
        <p:spPr>
          <a:xfrm>
            <a:off x="980720"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30" name="TextBox 29">
            <a:extLst>
              <a:ext uri="{FF2B5EF4-FFF2-40B4-BE49-F238E27FC236}">
                <a16:creationId xmlns:a16="http://schemas.microsoft.com/office/drawing/2014/main" id="{484B191F-D416-494B-9CA4-7B3EC9CDA21C}"/>
              </a:ext>
            </a:extLst>
          </p:cNvPr>
          <p:cNvSpPr txBox="1"/>
          <p:nvPr/>
        </p:nvSpPr>
        <p:spPr>
          <a:xfrm>
            <a:off x="9207501" y="1811007"/>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237832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up)">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latin typeface="+mn-lt"/>
              </a:rPr>
              <a:t>Long-</a:t>
            </a:r>
            <a:r>
              <a:rPr lang="en-US" dirty="0" err="1">
                <a:latin typeface="+mn-lt"/>
              </a:rPr>
              <a:t>range,low</a:t>
            </a:r>
            <a:r>
              <a:rPr lang="en-US"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33</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5"/>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24" name="Rounded Rectangle 23">
            <a:extLst>
              <a:ext uri="{FF2B5EF4-FFF2-40B4-BE49-F238E27FC236}">
                <a16:creationId xmlns:a16="http://schemas.microsoft.com/office/drawing/2014/main" id="{A703F48A-78DC-E547-A366-BE7FF8035114}"/>
              </a:ext>
            </a:extLst>
          </p:cNvPr>
          <p:cNvSpPr/>
          <p:nvPr/>
        </p:nvSpPr>
        <p:spPr>
          <a:xfrm>
            <a:off x="6280727" y="4051939"/>
            <a:ext cx="2857732" cy="1619189"/>
          </a:xfrm>
          <a:prstGeom prst="roundRect">
            <a:avLst/>
          </a:prstGeom>
          <a:solidFill>
            <a:schemeClr val="accent1">
              <a:lumMod val="20000"/>
              <a:lumOff val="80000"/>
            </a:schemeClr>
          </a:solidFill>
          <a:ln>
            <a:solidFill>
              <a:schemeClr val="accent1">
                <a:lumMod val="5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Low-Power</a:t>
            </a:r>
            <a:br>
              <a:rPr lang="en-US" sz="2400" dirty="0">
                <a:solidFill>
                  <a:schemeClr val="tx1"/>
                </a:solidFill>
              </a:rPr>
            </a:br>
            <a:r>
              <a:rPr lang="en-US" sz="2400" dirty="0">
                <a:solidFill>
                  <a:schemeClr val="tx1"/>
                </a:solidFill>
              </a:rPr>
              <a:t>Wide-Area Networks</a:t>
            </a:r>
          </a:p>
        </p:txBody>
      </p:sp>
      <p:sp>
        <p:nvSpPr>
          <p:cNvPr id="16" name="Rounded Rectangle 15">
            <a:extLst>
              <a:ext uri="{FF2B5EF4-FFF2-40B4-BE49-F238E27FC236}">
                <a16:creationId xmlns:a16="http://schemas.microsoft.com/office/drawing/2014/main" id="{9B35DE36-0BB3-7045-A9EA-380C2F0BFD37}"/>
              </a:ext>
            </a:extLst>
          </p:cNvPr>
          <p:cNvSpPr/>
          <p:nvPr/>
        </p:nvSpPr>
        <p:spPr>
          <a:xfrm>
            <a:off x="6685280" y="3426181"/>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17" name="TextBox 16">
            <a:extLst>
              <a:ext uri="{FF2B5EF4-FFF2-40B4-BE49-F238E27FC236}">
                <a16:creationId xmlns:a16="http://schemas.microsoft.com/office/drawing/2014/main" id="{CAADA336-E534-A04B-A83C-BB6AD0D29A03}"/>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BFEF171E-5A25-0346-A752-11DC2100BCDC}"/>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Arrow Connector 4">
            <a:extLst>
              <a:ext uri="{FF2B5EF4-FFF2-40B4-BE49-F238E27FC236}">
                <a16:creationId xmlns:a16="http://schemas.microsoft.com/office/drawing/2014/main" id="{70275902-F8E5-5D45-B09E-D86028001890}"/>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1C55C0A-6000-AC43-AE92-FC8749D2D3E8}"/>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A85BDFF-5063-4CD7-B9F3-B7926350EAE8}"/>
              </a:ext>
            </a:extLst>
          </p:cNvPr>
          <p:cNvSpPr txBox="1"/>
          <p:nvPr/>
        </p:nvSpPr>
        <p:spPr>
          <a:xfrm>
            <a:off x="980720"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28" name="TextBox 27">
            <a:extLst>
              <a:ext uri="{FF2B5EF4-FFF2-40B4-BE49-F238E27FC236}">
                <a16:creationId xmlns:a16="http://schemas.microsoft.com/office/drawing/2014/main" id="{1E191E50-B50E-4084-A306-85E677FF84D4}"/>
              </a:ext>
            </a:extLst>
          </p:cNvPr>
          <p:cNvSpPr txBox="1"/>
          <p:nvPr/>
        </p:nvSpPr>
        <p:spPr>
          <a:xfrm>
            <a:off x="9207501" y="1811007"/>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263829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199" y="365125"/>
            <a:ext cx="10908323" cy="1325563"/>
          </a:xfrm>
        </p:spPr>
        <p:txBody>
          <a:bodyPr/>
          <a:lstStyle/>
          <a:p>
            <a:r>
              <a:rPr lang="en-US" dirty="0">
                <a:latin typeface="+mn-lt"/>
              </a:rPr>
              <a:t>Long-range, Low-power: design choices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How would you design PHY for long-range, low-power ?</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pPr/>
              <a:t>34</a:t>
            </a:fld>
            <a:endParaRPr lang="en-US"/>
          </a:p>
        </p:txBody>
      </p:sp>
      <p:sp>
        <p:nvSpPr>
          <p:cNvPr id="5" name="Footer Placeholder 1">
            <a:extLst>
              <a:ext uri="{FF2B5EF4-FFF2-40B4-BE49-F238E27FC236}">
                <a16:creationId xmlns:a16="http://schemas.microsoft.com/office/drawing/2014/main" id="{F5681BF9-FD39-7C9A-EA5A-477BE4CC8BC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24581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200" y="365125"/>
            <a:ext cx="10880188" cy="1325563"/>
          </a:xfrm>
        </p:spPr>
        <p:txBody>
          <a:bodyPr/>
          <a:lstStyle/>
          <a:p>
            <a:r>
              <a:rPr lang="en-US" dirty="0">
                <a:latin typeface="+mn-lt"/>
              </a:rPr>
              <a:t>Long-range, Low-power: design choices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dirty="0">
                <a:latin typeface="+mj-lt"/>
              </a:rPr>
              <a:t>How would you design PHY for long-range, low-power ?</a:t>
            </a:r>
          </a:p>
          <a:p>
            <a:pPr lvl="1"/>
            <a:r>
              <a:rPr lang="en-US" dirty="0">
                <a:latin typeface="+mj-lt"/>
              </a:rPr>
              <a:t>Modulation</a:t>
            </a:r>
          </a:p>
          <a:p>
            <a:pPr lvl="1"/>
            <a:endParaRPr lang="en-US" dirty="0">
              <a:latin typeface="+mj-lt"/>
            </a:endParaRPr>
          </a:p>
          <a:p>
            <a:pPr lvl="1"/>
            <a:r>
              <a:rPr lang="en-US" dirty="0">
                <a:latin typeface="+mj-lt"/>
              </a:rPr>
              <a:t>Tx Power</a:t>
            </a:r>
            <a:br>
              <a:rPr lang="en-US" dirty="0">
                <a:latin typeface="+mj-lt"/>
              </a:rPr>
            </a:br>
            <a:endParaRPr lang="en-US" dirty="0">
              <a:latin typeface="+mj-lt"/>
            </a:endParaRPr>
          </a:p>
          <a:p>
            <a:pPr lvl="1"/>
            <a:r>
              <a:rPr lang="en-US" dirty="0">
                <a:latin typeface="+mj-lt"/>
              </a:rPr>
              <a:t>Carrier Frequency Band</a:t>
            </a:r>
          </a:p>
          <a:p>
            <a:pPr marL="1219170" lvl="2" indent="0">
              <a:buNone/>
            </a:pPr>
            <a:endParaRPr lang="en-US" dirty="0">
              <a:latin typeface="+mj-lt"/>
            </a:endParaRPr>
          </a:p>
          <a:p>
            <a:pPr lvl="1"/>
            <a:r>
              <a:rPr lang="en-US" dirty="0">
                <a:latin typeface="+mj-lt"/>
              </a:rPr>
              <a:t>Data Throughput</a:t>
            </a:r>
          </a:p>
          <a:p>
            <a:pPr lvl="1"/>
            <a:endParaRPr lang="en-US" dirty="0">
              <a:latin typeface="+mj-lt"/>
            </a:endParaRPr>
          </a:p>
          <a:p>
            <a:pPr lvl="1"/>
            <a:r>
              <a:rPr lang="en-US" dirty="0">
                <a:latin typeface="+mj-lt"/>
              </a:rPr>
              <a:t>Channel Bandwidth</a:t>
            </a:r>
          </a:p>
          <a:p>
            <a:pPr lvl="1"/>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pPr/>
              <a:t>35</a:t>
            </a:fld>
            <a:endParaRPr lang="en-US"/>
          </a:p>
        </p:txBody>
      </p:sp>
      <p:sp>
        <p:nvSpPr>
          <p:cNvPr id="5" name="Footer Placeholder 1">
            <a:extLst>
              <a:ext uri="{FF2B5EF4-FFF2-40B4-BE49-F238E27FC236}">
                <a16:creationId xmlns:a16="http://schemas.microsoft.com/office/drawing/2014/main" id="{863DD2A1-5607-7FE1-35C2-04D997D85F40}"/>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3655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199" y="365125"/>
            <a:ext cx="10901289" cy="1325563"/>
          </a:xfrm>
        </p:spPr>
        <p:txBody>
          <a:bodyPr/>
          <a:lstStyle/>
          <a:p>
            <a:r>
              <a:rPr lang="en-US" dirty="0">
                <a:latin typeface="+mn-lt"/>
              </a:rPr>
              <a:t>Long-range, Low-power: design choices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200" y="1825624"/>
            <a:ext cx="10515600" cy="4530725"/>
          </a:xfrm>
        </p:spPr>
        <p:txBody>
          <a:bodyPr>
            <a:normAutofit fontScale="92500" lnSpcReduction="20000"/>
          </a:bodyPr>
          <a:lstStyle/>
          <a:p>
            <a:r>
              <a:rPr lang="en-US" dirty="0">
                <a:latin typeface="+mj-lt"/>
              </a:rPr>
              <a:t>How would you design PHY for long-range, low-power ?</a:t>
            </a:r>
          </a:p>
          <a:p>
            <a:pPr lvl="1"/>
            <a:r>
              <a:rPr lang="en-US" dirty="0">
                <a:latin typeface="+mj-lt"/>
              </a:rPr>
              <a:t>Modulation</a:t>
            </a:r>
          </a:p>
          <a:p>
            <a:pPr lvl="2"/>
            <a:r>
              <a:rPr lang="en-US" dirty="0">
                <a:latin typeface="+mj-lt"/>
              </a:rPr>
              <a:t>Unclear. Perhaps, not complicated or complex (simple devices)</a:t>
            </a:r>
            <a:br>
              <a:rPr lang="en-US" dirty="0">
                <a:latin typeface="+mj-lt"/>
              </a:rPr>
            </a:br>
            <a:endParaRPr lang="en-US" dirty="0">
              <a:latin typeface="+mj-lt"/>
            </a:endParaRPr>
          </a:p>
          <a:p>
            <a:pPr lvl="1"/>
            <a:r>
              <a:rPr lang="en-US" dirty="0">
                <a:latin typeface="+mj-lt"/>
              </a:rPr>
              <a:t>Tx Power</a:t>
            </a:r>
          </a:p>
          <a:p>
            <a:pPr lvl="2"/>
            <a:r>
              <a:rPr lang="en-US" dirty="0">
                <a:latin typeface="+mj-lt"/>
              </a:rPr>
              <a:t>High (much higher than 0 dBm)</a:t>
            </a:r>
            <a:br>
              <a:rPr lang="en-US" dirty="0">
                <a:latin typeface="+mj-lt"/>
              </a:rPr>
            </a:br>
            <a:endParaRPr lang="en-US" dirty="0">
              <a:latin typeface="+mj-lt"/>
            </a:endParaRPr>
          </a:p>
          <a:p>
            <a:pPr lvl="1"/>
            <a:r>
              <a:rPr lang="en-US" dirty="0">
                <a:latin typeface="+mj-lt"/>
              </a:rPr>
              <a:t>Carrier Frequency Band</a:t>
            </a:r>
          </a:p>
          <a:p>
            <a:pPr lvl="2"/>
            <a:r>
              <a:rPr lang="en-US" dirty="0">
                <a:latin typeface="+mj-lt"/>
              </a:rPr>
              <a:t>Low (something lower than 2.4 GHz, 915 MHz or lower?)</a:t>
            </a:r>
            <a:br>
              <a:rPr lang="en-US" dirty="0">
                <a:latin typeface="+mj-lt"/>
              </a:rPr>
            </a:br>
            <a:endParaRPr lang="en-US" dirty="0">
              <a:latin typeface="+mj-lt"/>
            </a:endParaRPr>
          </a:p>
          <a:p>
            <a:pPr lvl="1"/>
            <a:r>
              <a:rPr lang="en-US" dirty="0">
                <a:latin typeface="+mj-lt"/>
              </a:rPr>
              <a:t>Data Throughput</a:t>
            </a:r>
          </a:p>
          <a:p>
            <a:pPr lvl="2"/>
            <a:r>
              <a:rPr lang="en-US" dirty="0">
                <a:latin typeface="+mj-lt"/>
              </a:rPr>
              <a:t>Low (much lower than 1 Mbps)</a:t>
            </a:r>
          </a:p>
          <a:p>
            <a:pPr lvl="2"/>
            <a:endParaRPr lang="en-US" dirty="0">
              <a:latin typeface="+mj-lt"/>
            </a:endParaRPr>
          </a:p>
          <a:p>
            <a:pPr lvl="1"/>
            <a:r>
              <a:rPr lang="en-US" dirty="0">
                <a:latin typeface="+mj-lt"/>
              </a:rPr>
              <a:t>Channel Bandwidth</a:t>
            </a:r>
          </a:p>
          <a:p>
            <a:pPr lvl="2"/>
            <a:r>
              <a:rPr lang="en-US" dirty="0">
                <a:latin typeface="+mj-lt"/>
              </a:rPr>
              <a:t>Unclear. Likely smaller for lower frequency carrier.</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pPr/>
              <a:t>36</a:t>
            </a:fld>
            <a:endParaRPr lang="en-US"/>
          </a:p>
        </p:txBody>
      </p:sp>
      <p:sp>
        <p:nvSpPr>
          <p:cNvPr id="5" name="Footer Placeholder 1">
            <a:extLst>
              <a:ext uri="{FF2B5EF4-FFF2-40B4-BE49-F238E27FC236}">
                <a16:creationId xmlns:a16="http://schemas.microsoft.com/office/drawing/2014/main" id="{4F52EB2F-03D6-07F0-6330-1E9A63DA067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245873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199" y="365125"/>
            <a:ext cx="10901289" cy="1325563"/>
          </a:xfrm>
        </p:spPr>
        <p:txBody>
          <a:bodyPr/>
          <a:lstStyle/>
          <a:p>
            <a:r>
              <a:rPr lang="en-US" dirty="0">
                <a:latin typeface="+mn-lt"/>
              </a:rPr>
              <a:t>Long range depends on receiver sensitivity and transmit power</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pPr/>
              <a:t>37</a:t>
            </a:fld>
            <a:endParaRPr lang="en-US"/>
          </a:p>
        </p:txBody>
      </p:sp>
      <p:sp>
        <p:nvSpPr>
          <p:cNvPr id="7" name="Content Placeholder 2">
            <a:extLst>
              <a:ext uri="{FF2B5EF4-FFF2-40B4-BE49-F238E27FC236}">
                <a16:creationId xmlns:a16="http://schemas.microsoft.com/office/drawing/2014/main" id="{4D76AAA7-A127-C09D-45CE-76C21F13B51E}"/>
              </a:ext>
            </a:extLst>
          </p:cNvPr>
          <p:cNvSpPr>
            <a:spLocks noGrp="1"/>
          </p:cNvSpPr>
          <p:nvPr>
            <p:ph idx="1"/>
          </p:nvPr>
        </p:nvSpPr>
        <p:spPr>
          <a:xfrm>
            <a:off x="838200" y="1825624"/>
            <a:ext cx="10515600" cy="4530725"/>
          </a:xfrm>
        </p:spPr>
        <p:txBody>
          <a:bodyPr>
            <a:normAutofit/>
          </a:bodyPr>
          <a:lstStyle/>
          <a:p>
            <a:r>
              <a:rPr lang="en-US" dirty="0">
                <a:latin typeface="+mj-lt"/>
              </a:rPr>
              <a:t>Receiver sensitivity improves with lower bitrate/bandwidth</a:t>
            </a:r>
          </a:p>
          <a:p>
            <a:r>
              <a:rPr lang="en-US" dirty="0">
                <a:latin typeface="+mj-lt"/>
              </a:rPr>
              <a:t>Low bitrate, narrow band signals, very high receive sensitivity</a:t>
            </a:r>
          </a:p>
          <a:p>
            <a:r>
              <a:rPr lang="en-US" dirty="0">
                <a:latin typeface="+mj-lt"/>
              </a:rPr>
              <a:t>Large transmit power, high receive sensitivity -&gt; Very large range</a:t>
            </a:r>
          </a:p>
          <a:p>
            <a:r>
              <a:rPr lang="en-US" dirty="0" err="1">
                <a:latin typeface="+mj-lt"/>
              </a:rPr>
              <a:t>LoRea</a:t>
            </a:r>
            <a:r>
              <a:rPr lang="en-US" dirty="0">
                <a:latin typeface="+mj-lt"/>
              </a:rPr>
              <a:t>: -124 dBm at &lt; 1 kbps, 2 FSK</a:t>
            </a:r>
          </a:p>
        </p:txBody>
      </p:sp>
      <p:pic>
        <p:nvPicPr>
          <p:cNvPr id="8" name="Content Placeholder 3" descr="Content Placeholder 3">
            <a:extLst>
              <a:ext uri="{FF2B5EF4-FFF2-40B4-BE49-F238E27FC236}">
                <a16:creationId xmlns:a16="http://schemas.microsoft.com/office/drawing/2014/main" id="{5A5ABEC7-B5D9-7580-C75E-5ABD25F26C67}"/>
              </a:ext>
            </a:extLst>
          </p:cNvPr>
          <p:cNvPicPr>
            <a:picLocks noChangeAspect="1"/>
          </p:cNvPicPr>
          <p:nvPr/>
        </p:nvPicPr>
        <p:blipFill>
          <a:blip r:embed="rId2"/>
          <a:stretch>
            <a:fillRect/>
          </a:stretch>
        </p:blipFill>
        <p:spPr>
          <a:xfrm>
            <a:off x="1915322" y="4083075"/>
            <a:ext cx="1603130" cy="2137508"/>
          </a:xfrm>
          <a:prstGeom prst="rect">
            <a:avLst/>
          </a:prstGeom>
          <a:ln w="12700">
            <a:miter lim="400000"/>
          </a:ln>
        </p:spPr>
      </p:pic>
      <p:pic>
        <p:nvPicPr>
          <p:cNvPr id="9" name="Picture 8">
            <a:extLst>
              <a:ext uri="{FF2B5EF4-FFF2-40B4-BE49-F238E27FC236}">
                <a16:creationId xmlns:a16="http://schemas.microsoft.com/office/drawing/2014/main" id="{C932DBB3-4664-D5E4-34ED-E2B93B211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501" y="4083075"/>
            <a:ext cx="1601045" cy="2137508"/>
          </a:xfrm>
          <a:prstGeom prst="rect">
            <a:avLst/>
          </a:prstGeom>
        </p:spPr>
      </p:pic>
      <p:pic>
        <p:nvPicPr>
          <p:cNvPr id="10" name="Picture 9">
            <a:extLst>
              <a:ext uri="{FF2B5EF4-FFF2-40B4-BE49-F238E27FC236}">
                <a16:creationId xmlns:a16="http://schemas.microsoft.com/office/drawing/2014/main" id="{343136FC-2D51-E42C-C8C2-6D3AB8360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9595" y="4083075"/>
            <a:ext cx="2921050" cy="1947707"/>
          </a:xfrm>
          <a:prstGeom prst="rect">
            <a:avLst/>
          </a:prstGeom>
        </p:spPr>
      </p:pic>
      <p:sp>
        <p:nvSpPr>
          <p:cNvPr id="3" name="Footer Placeholder 1">
            <a:extLst>
              <a:ext uri="{FF2B5EF4-FFF2-40B4-BE49-F238E27FC236}">
                <a16:creationId xmlns:a16="http://schemas.microsoft.com/office/drawing/2014/main" id="{0CECC5D3-DE4D-7E97-2CFC-E5F768021CF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483497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821" y="357483"/>
            <a:ext cx="11620649" cy="1325563"/>
          </a:xfrm>
        </p:spPr>
        <p:txBody>
          <a:bodyPr>
            <a:normAutofit/>
          </a:bodyPr>
          <a:lstStyle/>
          <a:p>
            <a:r>
              <a:rPr lang="en-US" dirty="0">
                <a:latin typeface="+mn-lt"/>
              </a:rPr>
              <a:t>Long range backscatter transmissions using  </a:t>
            </a:r>
            <a:r>
              <a:rPr lang="en-US" dirty="0" err="1">
                <a:latin typeface="+mn-lt"/>
              </a:rPr>
              <a:t>LoRea</a:t>
            </a:r>
            <a:endParaRPr lang="en-US" dirty="0">
              <a:latin typeface="+mn-lt"/>
            </a:endParaRP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38</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5" name="Footer Placeholder 1">
            <a:extLst>
              <a:ext uri="{FF2B5EF4-FFF2-40B4-BE49-F238E27FC236}">
                <a16:creationId xmlns:a16="http://schemas.microsoft.com/office/drawing/2014/main" id="{F8D95D27-2C03-B48C-9C5C-A28A991C3BD0}"/>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748026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96079"/>
            <a:ext cx="10515600" cy="1567231"/>
          </a:xfrm>
        </p:spPr>
        <p:txBody>
          <a:bodyPr>
            <a:normAutofit/>
          </a:bodyPr>
          <a:lstStyle/>
          <a:p>
            <a:pPr marL="0" indent="0">
              <a:buNone/>
            </a:pPr>
            <a:r>
              <a:rPr lang="en-US" b="1" dirty="0">
                <a:latin typeface="Calibri Light" charset="0"/>
                <a:ea typeface="Calibri Light" charset="0"/>
                <a:cs typeface="Calibri Light" charset="0"/>
              </a:rPr>
              <a:t>Key idea:  </a:t>
            </a:r>
            <a:r>
              <a:rPr lang="en-US" dirty="0">
                <a:latin typeface="Calibri Light" charset="0"/>
                <a:ea typeface="Calibri Light" charset="0"/>
                <a:cs typeface="Calibri Light" charset="0"/>
              </a:rPr>
              <a:t>Receiver sensitivity improves as we lower bandwidth</a:t>
            </a:r>
          </a:p>
          <a:p>
            <a:r>
              <a:rPr lang="en-US" dirty="0">
                <a:latin typeface="Calibri Light" charset="0"/>
                <a:ea typeface="Calibri Light" charset="0"/>
                <a:cs typeface="Calibri Light" charset="0"/>
              </a:rPr>
              <a:t>Lower bitrate (2.9 kbit/s) generates narrow bandwidth transmissions</a:t>
            </a:r>
          </a:p>
          <a:p>
            <a:r>
              <a:rPr lang="en-US" dirty="0">
                <a:latin typeface="Calibri Light" charset="0"/>
                <a:ea typeface="Calibri Light" charset="0"/>
                <a:cs typeface="Calibri Light" charset="0"/>
              </a:rPr>
              <a:t>Low bitrates are not detrimental to most sensing applications</a:t>
            </a:r>
          </a:p>
          <a:p>
            <a:pPr marL="457200" lvl="1" indent="0">
              <a:buNone/>
            </a:pPr>
            <a:endParaRPr lang="en-US" dirty="0">
              <a:latin typeface="Calibri Light" charset="0"/>
              <a:ea typeface="Calibri Light" charset="0"/>
              <a:cs typeface="Calibri Light" charset="0"/>
            </a:endParaRPr>
          </a:p>
          <a:p>
            <a:pPr marL="457200" lvl="1" indent="0">
              <a:buNone/>
            </a:pPr>
            <a:endParaRPr lang="en-US" dirty="0">
              <a:latin typeface="Calibri Light" charset="0"/>
              <a:ea typeface="Calibri Light" charset="0"/>
              <a:cs typeface="Calibri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39</a:t>
            </a:fld>
            <a:endParaRPr lang="en-US"/>
          </a:p>
        </p:txBody>
      </p:sp>
      <p:graphicFrame>
        <p:nvGraphicFramePr>
          <p:cNvPr id="6" name="Table 5"/>
          <p:cNvGraphicFramePr>
            <a:graphicFrameLocks noGrp="1"/>
          </p:cNvGraphicFramePr>
          <p:nvPr/>
        </p:nvGraphicFramePr>
        <p:xfrm>
          <a:off x="2554614" y="3611778"/>
          <a:ext cx="7082772" cy="2509406"/>
        </p:xfrm>
        <a:graphic>
          <a:graphicData uri="http://schemas.openxmlformats.org/drawingml/2006/table">
            <a:tbl>
              <a:tblPr firstRow="1" bandRow="1">
                <a:tableStyleId>{F5AB1C69-6EDB-4FF4-983F-18BD219EF322}</a:tableStyleId>
              </a:tblPr>
              <a:tblGrid>
                <a:gridCol w="3541386">
                  <a:extLst>
                    <a:ext uri="{9D8B030D-6E8A-4147-A177-3AD203B41FA5}">
                      <a16:colId xmlns:a16="http://schemas.microsoft.com/office/drawing/2014/main" val="20000"/>
                    </a:ext>
                  </a:extLst>
                </a:gridCol>
                <a:gridCol w="3541386">
                  <a:extLst>
                    <a:ext uri="{9D8B030D-6E8A-4147-A177-3AD203B41FA5}">
                      <a16:colId xmlns:a16="http://schemas.microsoft.com/office/drawing/2014/main" val="20001"/>
                    </a:ext>
                  </a:extLst>
                </a:gridCol>
              </a:tblGrid>
              <a:tr h="788300">
                <a:tc>
                  <a:txBody>
                    <a:bodyPr/>
                    <a:lstStyle/>
                    <a:p>
                      <a:pPr algn="ctr"/>
                      <a:r>
                        <a:rPr lang="en-US" dirty="0"/>
                        <a:t>Operating frequency</a:t>
                      </a:r>
                    </a:p>
                  </a:txBody>
                  <a:tcPr/>
                </a:tc>
                <a:tc>
                  <a:txBody>
                    <a:bodyPr/>
                    <a:lstStyle/>
                    <a:p>
                      <a:pPr algn="ctr"/>
                      <a:r>
                        <a:rPr lang="en-US" dirty="0"/>
                        <a:t>Bandwidth</a:t>
                      </a:r>
                    </a:p>
                  </a:txBody>
                  <a:tcPr/>
                </a:tc>
                <a:extLst>
                  <a:ext uri="{0D108BD9-81ED-4DB2-BD59-A6C34878D82A}">
                    <a16:rowId xmlns:a16="http://schemas.microsoft.com/office/drawing/2014/main" val="10000"/>
                  </a:ext>
                </a:extLst>
              </a:tr>
              <a:tr h="860553">
                <a:tc>
                  <a:txBody>
                    <a:bodyPr/>
                    <a:lstStyle/>
                    <a:p>
                      <a:pPr algn="ctr"/>
                      <a:r>
                        <a:rPr lang="en-US" dirty="0"/>
                        <a:t>868 MHz</a:t>
                      </a:r>
                    </a:p>
                  </a:txBody>
                  <a:tcPr/>
                </a:tc>
                <a:tc>
                  <a:txBody>
                    <a:bodyPr/>
                    <a:lstStyle/>
                    <a:p>
                      <a:pPr algn="ctr"/>
                      <a:r>
                        <a:rPr lang="en-US" dirty="0"/>
                        <a:t>13 kHz</a:t>
                      </a:r>
                    </a:p>
                  </a:txBody>
                  <a:tcPr/>
                </a:tc>
                <a:extLst>
                  <a:ext uri="{0D108BD9-81ED-4DB2-BD59-A6C34878D82A}">
                    <a16:rowId xmlns:a16="http://schemas.microsoft.com/office/drawing/2014/main" val="10001"/>
                  </a:ext>
                </a:extLst>
              </a:tr>
              <a:tr h="860553">
                <a:tc>
                  <a:txBody>
                    <a:bodyPr/>
                    <a:lstStyle/>
                    <a:p>
                      <a:pPr algn="ctr"/>
                      <a:r>
                        <a:rPr lang="en-US" dirty="0"/>
                        <a:t>2.4 GHz</a:t>
                      </a:r>
                    </a:p>
                  </a:txBody>
                  <a:tcPr/>
                </a:tc>
                <a:tc>
                  <a:txBody>
                    <a:bodyPr/>
                    <a:lstStyle/>
                    <a:p>
                      <a:pPr algn="ctr"/>
                      <a:r>
                        <a:rPr lang="en-US" dirty="0"/>
                        <a:t>180 kHz</a:t>
                      </a:r>
                    </a:p>
                  </a:txBody>
                  <a:tcPr/>
                </a:tc>
                <a:extLst>
                  <a:ext uri="{0D108BD9-81ED-4DB2-BD59-A6C34878D82A}">
                    <a16:rowId xmlns:a16="http://schemas.microsoft.com/office/drawing/2014/main" val="10002"/>
                  </a:ext>
                </a:extLst>
              </a:tr>
            </a:tbl>
          </a:graphicData>
        </a:graphic>
      </p:graphicFrame>
      <p:sp>
        <p:nvSpPr>
          <p:cNvPr id="8" name="Title 7">
            <a:extLst>
              <a:ext uri="{FF2B5EF4-FFF2-40B4-BE49-F238E27FC236}">
                <a16:creationId xmlns:a16="http://schemas.microsoft.com/office/drawing/2014/main" id="{2EEE99F2-C86D-4220-B461-5D65280D6FC5}"/>
              </a:ext>
            </a:extLst>
          </p:cNvPr>
          <p:cNvSpPr>
            <a:spLocks noGrp="1"/>
          </p:cNvSpPr>
          <p:nvPr>
            <p:ph type="title"/>
          </p:nvPr>
        </p:nvSpPr>
        <p:spPr>
          <a:xfrm>
            <a:off x="838200" y="365125"/>
            <a:ext cx="10889512" cy="1325563"/>
          </a:xfrm>
        </p:spPr>
        <p:txBody>
          <a:bodyPr>
            <a:normAutofit/>
          </a:bodyPr>
          <a:lstStyle/>
          <a:p>
            <a:r>
              <a:rPr lang="en-US" sz="4400" dirty="0" err="1">
                <a:latin typeface="+mn-lt"/>
              </a:rPr>
              <a:t>LoRea</a:t>
            </a:r>
            <a:r>
              <a:rPr lang="en-US" sz="4400" dirty="0">
                <a:latin typeface="+mn-lt"/>
              </a:rPr>
              <a:t> backscatter narrow bandwidth transmissions which improves sensitivity</a:t>
            </a:r>
            <a:endParaRPr lang="en-SE" dirty="0">
              <a:latin typeface="+mn-lt"/>
            </a:endParaRPr>
          </a:p>
        </p:txBody>
      </p:sp>
      <p:sp>
        <p:nvSpPr>
          <p:cNvPr id="5" name="Footer Placeholder 1">
            <a:extLst>
              <a:ext uri="{FF2B5EF4-FFF2-40B4-BE49-F238E27FC236}">
                <a16:creationId xmlns:a16="http://schemas.microsoft.com/office/drawing/2014/main" id="{8777EA3D-769F-057A-C84F-E96CB8213CD1}"/>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00153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Invited lecture 1: Prof. </a:t>
            </a:r>
            <a:r>
              <a:rPr lang="en-US" dirty="0" err="1">
                <a:latin typeface="+mn-lt"/>
              </a:rPr>
              <a:t>Akshay</a:t>
            </a:r>
            <a:r>
              <a:rPr lang="en-US" dirty="0">
                <a:latin typeface="+mn-lt"/>
              </a:rPr>
              <a:t> </a:t>
            </a:r>
            <a:r>
              <a:rPr lang="en-US" dirty="0" err="1">
                <a:latin typeface="+mn-lt"/>
              </a:rPr>
              <a:t>Gadre</a:t>
            </a:r>
            <a:endParaRPr lang="en-US" dirty="0">
              <a:latin typeface="+mn-lt"/>
            </a:endParaRP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r>
              <a:rPr lang="en-US" dirty="0">
                <a:latin typeface="+mj-lt"/>
              </a:rPr>
              <a:t>Assistant Professor at University of Washington, Seattle</a:t>
            </a:r>
          </a:p>
          <a:p>
            <a:r>
              <a:rPr lang="en-US" dirty="0">
                <a:latin typeface="+mj-lt"/>
              </a:rPr>
              <a:t>Ph.D. from Carnegie Mellon University</a:t>
            </a: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4</a:t>
            </a:fld>
            <a:endParaRPr lang="sv-SE"/>
          </a:p>
        </p:txBody>
      </p:sp>
      <p:pic>
        <p:nvPicPr>
          <p:cNvPr id="4" name="Picture 3" descr="A person wearing glasses&#10;&#10;Description automatically generated with medium confidence">
            <a:extLst>
              <a:ext uri="{FF2B5EF4-FFF2-40B4-BE49-F238E27FC236}">
                <a16:creationId xmlns:a16="http://schemas.microsoft.com/office/drawing/2014/main" id="{64F3ED02-862C-547A-80B6-3C7F973A06FF}"/>
              </a:ext>
            </a:extLst>
          </p:cNvPr>
          <p:cNvPicPr>
            <a:picLocks noChangeAspect="1"/>
          </p:cNvPicPr>
          <p:nvPr/>
        </p:nvPicPr>
        <p:blipFill>
          <a:blip r:embed="rId3"/>
          <a:stretch>
            <a:fillRect/>
          </a:stretch>
        </p:blipFill>
        <p:spPr>
          <a:xfrm>
            <a:off x="6880486" y="2543648"/>
            <a:ext cx="3882922" cy="3882922"/>
          </a:xfrm>
          <a:prstGeom prst="rect">
            <a:avLst/>
          </a:prstGeom>
        </p:spPr>
      </p:pic>
      <p:sp>
        <p:nvSpPr>
          <p:cNvPr id="3" name="Footer Placeholder 1">
            <a:extLst>
              <a:ext uri="{FF2B5EF4-FFF2-40B4-BE49-F238E27FC236}">
                <a16:creationId xmlns:a16="http://schemas.microsoft.com/office/drawing/2014/main" id="{A2A4887B-D186-2590-BC37-B40090E9611A}"/>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35986189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425" y="355495"/>
            <a:ext cx="11134726" cy="1325563"/>
          </a:xfrm>
        </p:spPr>
        <p:txBody>
          <a:bodyPr>
            <a:normAutofit/>
          </a:bodyPr>
          <a:lstStyle/>
          <a:p>
            <a:r>
              <a:rPr lang="en-US" dirty="0" err="1">
                <a:latin typeface="+mn-lt"/>
              </a:rPr>
              <a:t>LoRea</a:t>
            </a:r>
            <a:r>
              <a:rPr lang="en-US" dirty="0">
                <a:latin typeface="+mn-lt"/>
              </a:rPr>
              <a:t> achieved the highest demonstrated range</a:t>
            </a:r>
          </a:p>
        </p:txBody>
      </p:sp>
      <p:sp>
        <p:nvSpPr>
          <p:cNvPr id="3" name="Content Placeholder 2"/>
          <p:cNvSpPr>
            <a:spLocks noGrp="1"/>
          </p:cNvSpPr>
          <p:nvPr>
            <p:ph idx="1"/>
          </p:nvPr>
        </p:nvSpPr>
        <p:spPr/>
        <p:txBody>
          <a:bodyPr/>
          <a:lstStyle/>
          <a:p>
            <a:r>
              <a:rPr lang="en-US" dirty="0">
                <a:latin typeface="+mj-lt"/>
                <a:ea typeface="Calibri Light" charset="0"/>
                <a:cs typeface="Calibri Light" charset="0"/>
              </a:rPr>
              <a:t>Receive up to a distance of 3.4 kilometers from tag </a:t>
            </a:r>
          </a:p>
          <a:p>
            <a:r>
              <a:rPr lang="en-US" dirty="0">
                <a:latin typeface="+mj-lt"/>
                <a:ea typeface="Calibri Light" charset="0"/>
                <a:cs typeface="Calibri Light" charset="0"/>
              </a:rPr>
              <a:t>Highest demonstrated range. Outperforms leading labs/universities</a:t>
            </a:r>
          </a:p>
        </p:txBody>
      </p:sp>
      <p:sp>
        <p:nvSpPr>
          <p:cNvPr id="4" name="Slide Number Placeholder 3"/>
          <p:cNvSpPr>
            <a:spLocks noGrp="1"/>
          </p:cNvSpPr>
          <p:nvPr>
            <p:ph type="sldNum" sz="quarter" idx="12"/>
          </p:nvPr>
        </p:nvSpPr>
        <p:spPr/>
        <p:txBody>
          <a:bodyPr/>
          <a:lstStyle/>
          <a:p>
            <a:fld id="{F3251276-10E0-6347-83FD-341D002F38DE}" type="slidenum">
              <a:rPr lang="en-US" smtClean="0"/>
              <a:t>40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081" y="3080090"/>
            <a:ext cx="3399131" cy="2549348"/>
          </a:xfrm>
          <a:prstGeom prst="rect">
            <a:avLst/>
          </a:prstGeom>
        </p:spPr>
      </p:pic>
      <p:pic>
        <p:nvPicPr>
          <p:cNvPr id="8" name="Picture 7">
            <a:extLst>
              <a:ext uri="{FF2B5EF4-FFF2-40B4-BE49-F238E27FC236}">
                <a16:creationId xmlns:a16="http://schemas.microsoft.com/office/drawing/2014/main" id="{F823C41C-4489-294E-A424-DCB9D8C0C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2790" y="3080090"/>
            <a:ext cx="1945342" cy="2597169"/>
          </a:xfrm>
          <a:prstGeom prst="rect">
            <a:avLst/>
          </a:prstGeom>
        </p:spPr>
      </p:pic>
      <p:sp>
        <p:nvSpPr>
          <p:cNvPr id="9" name="TextBox 8">
            <a:extLst>
              <a:ext uri="{FF2B5EF4-FFF2-40B4-BE49-F238E27FC236}">
                <a16:creationId xmlns:a16="http://schemas.microsoft.com/office/drawing/2014/main" id="{54B3166D-4482-F345-8801-42A262555080}"/>
              </a:ext>
            </a:extLst>
          </p:cNvPr>
          <p:cNvSpPr txBox="1"/>
          <p:nvPr/>
        </p:nvSpPr>
        <p:spPr>
          <a:xfrm>
            <a:off x="2246307" y="5677259"/>
            <a:ext cx="2543187" cy="584775"/>
          </a:xfrm>
          <a:prstGeom prst="rect">
            <a:avLst/>
          </a:prstGeom>
          <a:noFill/>
        </p:spPr>
        <p:txBody>
          <a:bodyPr wrap="square" rtlCol="0">
            <a:spAutoFit/>
          </a:bodyPr>
          <a:lstStyle/>
          <a:p>
            <a:pPr algn="ctr"/>
            <a:r>
              <a:rPr lang="en-US" sz="1600" dirty="0">
                <a:latin typeface="+mj-lt"/>
              </a:rPr>
              <a:t>Experiment Setup</a:t>
            </a:r>
          </a:p>
          <a:p>
            <a:pPr algn="ctr"/>
            <a:r>
              <a:rPr lang="en-US" sz="1600" dirty="0">
                <a:latin typeface="+mj-lt"/>
              </a:rPr>
              <a:t>(On a small hill)</a:t>
            </a:r>
          </a:p>
        </p:txBody>
      </p:sp>
      <p:sp>
        <p:nvSpPr>
          <p:cNvPr id="10" name="TextBox 9">
            <a:extLst>
              <a:ext uri="{FF2B5EF4-FFF2-40B4-BE49-F238E27FC236}">
                <a16:creationId xmlns:a16="http://schemas.microsoft.com/office/drawing/2014/main" id="{EA79BA5C-CA38-E14C-9818-BCF373F9C886}"/>
              </a:ext>
            </a:extLst>
          </p:cNvPr>
          <p:cNvSpPr txBox="1"/>
          <p:nvPr/>
        </p:nvSpPr>
        <p:spPr>
          <a:xfrm>
            <a:off x="6197601" y="5736755"/>
            <a:ext cx="3291807" cy="584775"/>
          </a:xfrm>
          <a:prstGeom prst="rect">
            <a:avLst/>
          </a:prstGeom>
          <a:noFill/>
        </p:spPr>
        <p:txBody>
          <a:bodyPr wrap="square" rtlCol="0">
            <a:spAutoFit/>
          </a:bodyPr>
          <a:lstStyle/>
          <a:p>
            <a:pPr algn="ctr"/>
            <a:r>
              <a:rPr lang="en-US" sz="1600" dirty="0">
                <a:latin typeface="+mj-lt"/>
              </a:rPr>
              <a:t>Receiving backscatter transmissions kilometers away from setup</a:t>
            </a:r>
          </a:p>
        </p:txBody>
      </p:sp>
      <p:sp>
        <p:nvSpPr>
          <p:cNvPr id="5" name="Footer Placeholder 1">
            <a:extLst>
              <a:ext uri="{FF2B5EF4-FFF2-40B4-BE49-F238E27FC236}">
                <a16:creationId xmlns:a16="http://schemas.microsoft.com/office/drawing/2014/main" id="{94E064DE-2C07-90AB-F82E-BB5EF33F806A}"/>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297138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dirty="0" err="1">
                <a:latin typeface="+mn-lt"/>
              </a:rPr>
              <a:t>LoRea</a:t>
            </a:r>
            <a:r>
              <a:rPr lang="en-US" dirty="0">
                <a:latin typeface="+mn-lt"/>
              </a:rPr>
              <a:t> bridges the energy asymmetry between communication (TX), sensing and processing</a:t>
            </a: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41</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
        <p:nvSpPr>
          <p:cNvPr id="5" name="Footer Placeholder 1">
            <a:extLst>
              <a:ext uri="{FF2B5EF4-FFF2-40B4-BE49-F238E27FC236}">
                <a16:creationId xmlns:a16="http://schemas.microsoft.com/office/drawing/2014/main" id="{9D926075-11B2-42DF-9A16-F6EF7BFFC8C4}"/>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942456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400" dirty="0">
                <a:latin typeface="+mj-lt"/>
              </a:rPr>
              <a:t>Break! (5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530373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pPr marL="514350" indent="-514350">
              <a:buAutoNum type="arabicPeriod"/>
            </a:pPr>
            <a:r>
              <a:rPr lang="en-US" dirty="0">
                <a:latin typeface="+mj-lt"/>
              </a:rPr>
              <a:t>Review: last lecture’s topics – signal, modulation</a:t>
            </a:r>
          </a:p>
          <a:p>
            <a:pPr marL="514350" indent="-514350">
              <a:buAutoNum type="arabicPeriod"/>
            </a:pPr>
            <a:r>
              <a:rPr lang="en-US" dirty="0">
                <a:latin typeface="+mj-lt"/>
              </a:rPr>
              <a:t>Brief overview of </a:t>
            </a:r>
            <a:r>
              <a:rPr lang="en-US" dirty="0" err="1">
                <a:latin typeface="+mj-lt"/>
              </a:rPr>
              <a:t>WiFi</a:t>
            </a:r>
            <a:r>
              <a:rPr lang="en-US" dirty="0">
                <a:latin typeface="+mj-lt"/>
              </a:rPr>
              <a:t> communication</a:t>
            </a:r>
          </a:p>
          <a:p>
            <a:pPr marL="514350" indent="-514350">
              <a:buAutoNum type="arabicPeriod"/>
            </a:pPr>
            <a:r>
              <a:rPr lang="en-US" sz="3200" b="1" dirty="0">
                <a:latin typeface="+mj-lt"/>
              </a:rPr>
              <a:t>Long-range, Low-power, wireless communication</a:t>
            </a: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43</a:t>
            </a:fld>
            <a:endParaRPr lang="sv-SE"/>
          </a:p>
        </p:txBody>
      </p:sp>
      <p:sp>
        <p:nvSpPr>
          <p:cNvPr id="3" name="Footer Placeholder 1">
            <a:extLst>
              <a:ext uri="{FF2B5EF4-FFF2-40B4-BE49-F238E27FC236}">
                <a16:creationId xmlns:a16="http://schemas.microsoft.com/office/drawing/2014/main" id="{C5622AEF-73CA-5060-AB7D-45E36D6BBA60}"/>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449975946"/>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LoRaWAN</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Open communication standard built with proprietary </a:t>
            </a:r>
            <a:r>
              <a:rPr lang="en-US" dirty="0" err="1">
                <a:latin typeface="+mj-lt"/>
              </a:rPr>
              <a:t>LoRa</a:t>
            </a:r>
            <a:r>
              <a:rPr lang="en-US" dirty="0">
                <a:latin typeface="+mj-lt"/>
              </a:rPr>
              <a:t> PHY</a:t>
            </a:r>
          </a:p>
          <a:p>
            <a:endParaRPr lang="en-US" dirty="0">
              <a:latin typeface="+mj-lt"/>
            </a:endParaRPr>
          </a:p>
          <a:p>
            <a:r>
              <a:rPr lang="en-US" dirty="0">
                <a:latin typeface="+mj-lt"/>
              </a:rPr>
              <a:t>Operates in the unlicensed band</a:t>
            </a:r>
          </a:p>
          <a:p>
            <a:endParaRPr lang="en-US" dirty="0">
              <a:latin typeface="+mj-lt"/>
            </a:endParaRPr>
          </a:p>
          <a:p>
            <a:r>
              <a:rPr lang="en-US" dirty="0">
                <a:latin typeface="+mj-lt"/>
              </a:rPr>
              <a:t>Low data rate (1-20 kbps) and long range (~5 km)</a:t>
            </a:r>
          </a:p>
          <a:p>
            <a:pPr lvl="1"/>
            <a:endParaRPr lang="en-US" dirty="0">
              <a:latin typeface="+mj-lt"/>
            </a:endParaRPr>
          </a:p>
          <a:p>
            <a:r>
              <a:rPr lang="en-US" dirty="0">
                <a:latin typeface="+mj-lt"/>
              </a:rPr>
              <a:t>Most popular LPWAN protocol</a:t>
            </a:r>
          </a:p>
          <a:p>
            <a:pPr lvl="1"/>
            <a:r>
              <a:rPr lang="en-US" dirty="0">
                <a:latin typeface="+mj-lt"/>
              </a:rPr>
              <a:t>Academic research and industry involvement</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44</a:t>
            </a:fld>
            <a:endParaRPr lang="en-US"/>
          </a:p>
        </p:txBody>
      </p:sp>
      <p:pic>
        <p:nvPicPr>
          <p:cNvPr id="5" name="Picture 2">
            <a:extLst>
              <a:ext uri="{FF2B5EF4-FFF2-40B4-BE49-F238E27FC236}">
                <a16:creationId xmlns:a16="http://schemas.microsoft.com/office/drawing/2014/main" id="{8DBAE16E-74B3-2F04-298F-7649D432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164" y="4563082"/>
            <a:ext cx="3497636" cy="174881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1481CA64-3FA1-0048-F87C-DF1AE4E3D62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220412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53E6-2ACA-491F-B936-AA73760FB119}"/>
              </a:ext>
            </a:extLst>
          </p:cNvPr>
          <p:cNvSpPr>
            <a:spLocks noGrp="1"/>
          </p:cNvSpPr>
          <p:nvPr>
            <p:ph type="title"/>
          </p:nvPr>
        </p:nvSpPr>
        <p:spPr/>
        <p:txBody>
          <a:bodyPr/>
          <a:lstStyle/>
          <a:p>
            <a:r>
              <a:rPr lang="en-US" dirty="0">
                <a:latin typeface="+mn-lt"/>
              </a:rPr>
              <a:t>LoRa employs a different modulation scheme</a:t>
            </a:r>
          </a:p>
        </p:txBody>
      </p:sp>
      <p:sp>
        <p:nvSpPr>
          <p:cNvPr id="3" name="Content Placeholder 2">
            <a:extLst>
              <a:ext uri="{FF2B5EF4-FFF2-40B4-BE49-F238E27FC236}">
                <a16:creationId xmlns:a16="http://schemas.microsoft.com/office/drawing/2014/main" id="{CFA2BEA4-3E6C-47F6-A244-B5CF9F1FFE2A}"/>
              </a:ext>
            </a:extLst>
          </p:cNvPr>
          <p:cNvSpPr>
            <a:spLocks noGrp="1"/>
          </p:cNvSpPr>
          <p:nvPr>
            <p:ph idx="1"/>
          </p:nvPr>
        </p:nvSpPr>
        <p:spPr/>
        <p:txBody>
          <a:bodyPr/>
          <a:lstStyle/>
          <a:p>
            <a:r>
              <a:rPr lang="en-US" dirty="0">
                <a:latin typeface="+mj-lt"/>
              </a:rPr>
              <a:t>Chirp Spread Spectrum (CSS): Modulation technique where frequency is varied linearly from lowest to highest within a channel</a:t>
            </a:r>
          </a:p>
        </p:txBody>
      </p:sp>
      <p:sp>
        <p:nvSpPr>
          <p:cNvPr id="4" name="Slide Number Placeholder 3">
            <a:extLst>
              <a:ext uri="{FF2B5EF4-FFF2-40B4-BE49-F238E27FC236}">
                <a16:creationId xmlns:a16="http://schemas.microsoft.com/office/drawing/2014/main" id="{D6C40D1F-38B0-4048-B0F2-E2F8ED512AB6}"/>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1026" name="Picture 2">
            <a:extLst>
              <a:ext uri="{FF2B5EF4-FFF2-40B4-BE49-F238E27FC236}">
                <a16:creationId xmlns:a16="http://schemas.microsoft.com/office/drawing/2014/main" id="{0F35C156-0D3F-4691-9C16-3364642ED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430" y="2936131"/>
            <a:ext cx="8489139" cy="333052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61E3EABF-4B55-7C9A-2CCE-8A381383268A}"/>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419909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866C-FB3D-4B24-B0A4-216390F7B670}"/>
              </a:ext>
            </a:extLst>
          </p:cNvPr>
          <p:cNvSpPr>
            <a:spLocks noGrp="1"/>
          </p:cNvSpPr>
          <p:nvPr>
            <p:ph type="title"/>
          </p:nvPr>
        </p:nvSpPr>
        <p:spPr/>
        <p:txBody>
          <a:bodyPr/>
          <a:lstStyle/>
          <a:p>
            <a:r>
              <a:rPr lang="en-US" dirty="0">
                <a:latin typeface="+mn-lt"/>
              </a:rPr>
              <a:t>Chirp Spread Spectrum</a:t>
            </a:r>
          </a:p>
        </p:txBody>
      </p:sp>
      <p:sp>
        <p:nvSpPr>
          <p:cNvPr id="3" name="Content Placeholder 2">
            <a:extLst>
              <a:ext uri="{FF2B5EF4-FFF2-40B4-BE49-F238E27FC236}">
                <a16:creationId xmlns:a16="http://schemas.microsoft.com/office/drawing/2014/main" id="{65E13252-38BE-4EAD-AC40-718D08DC9EC6}"/>
              </a:ext>
            </a:extLst>
          </p:cNvPr>
          <p:cNvSpPr>
            <a:spLocks noGrp="1"/>
          </p:cNvSpPr>
          <p:nvPr>
            <p:ph idx="1"/>
          </p:nvPr>
        </p:nvSpPr>
        <p:spPr/>
        <p:txBody>
          <a:bodyPr/>
          <a:lstStyle/>
          <a:p>
            <a:r>
              <a:rPr lang="en-US" dirty="0">
                <a:latin typeface="+mj-lt"/>
              </a:rPr>
              <a:t>Data is modulated in the starting and ending points of chirp</a:t>
            </a:r>
          </a:p>
          <a:p>
            <a:pPr lvl="1"/>
            <a:r>
              <a:rPr lang="en-US" dirty="0">
                <a:latin typeface="+mj-lt"/>
              </a:rPr>
              <a:t>Frequency increases linearly, modulo bounds of the channel</a:t>
            </a:r>
          </a:p>
        </p:txBody>
      </p:sp>
      <p:sp>
        <p:nvSpPr>
          <p:cNvPr id="4" name="Slide Number Placeholder 3">
            <a:extLst>
              <a:ext uri="{FF2B5EF4-FFF2-40B4-BE49-F238E27FC236}">
                <a16:creationId xmlns:a16="http://schemas.microsoft.com/office/drawing/2014/main" id="{62A439E0-E321-4CB9-B16F-AA7FCC2C1580}"/>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2050" name="Picture 2">
            <a:extLst>
              <a:ext uri="{FF2B5EF4-FFF2-40B4-BE49-F238E27FC236}">
                <a16:creationId xmlns:a16="http://schemas.microsoft.com/office/drawing/2014/main" id="{62C2BE38-7D43-4E36-951A-27413F01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47764"/>
            <a:ext cx="10601325" cy="239077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67B3B08B-7A98-D04F-AEE7-D10BF1CDAC0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93509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144B-88E8-46F1-B15D-457A2CEDE5F2}"/>
              </a:ext>
            </a:extLst>
          </p:cNvPr>
          <p:cNvSpPr>
            <a:spLocks noGrp="1"/>
          </p:cNvSpPr>
          <p:nvPr>
            <p:ph type="title"/>
          </p:nvPr>
        </p:nvSpPr>
        <p:spPr/>
        <p:txBody>
          <a:bodyPr>
            <a:normAutofit/>
          </a:bodyPr>
          <a:lstStyle/>
          <a:p>
            <a:r>
              <a:rPr lang="en-US" dirty="0">
                <a:latin typeface="+mn-lt"/>
              </a:rPr>
              <a:t>Spreading factor of CSS modulation</a:t>
            </a:r>
          </a:p>
        </p:txBody>
      </p:sp>
      <p:sp>
        <p:nvSpPr>
          <p:cNvPr id="3" name="Content Placeholder 2">
            <a:extLst>
              <a:ext uri="{FF2B5EF4-FFF2-40B4-BE49-F238E27FC236}">
                <a16:creationId xmlns:a16="http://schemas.microsoft.com/office/drawing/2014/main" id="{00527F54-6362-46D1-8DC5-C0FA91A2A01D}"/>
              </a:ext>
            </a:extLst>
          </p:cNvPr>
          <p:cNvSpPr>
            <a:spLocks noGrp="1"/>
          </p:cNvSpPr>
          <p:nvPr>
            <p:ph idx="1"/>
          </p:nvPr>
        </p:nvSpPr>
        <p:spPr>
          <a:xfrm>
            <a:off x="609600" y="1375837"/>
            <a:ext cx="10972800" cy="1979612"/>
          </a:xfrm>
        </p:spPr>
        <p:txBody>
          <a:bodyPr>
            <a:normAutofit fontScale="92500" lnSpcReduction="10000"/>
          </a:bodyPr>
          <a:lstStyle/>
          <a:p>
            <a:r>
              <a:rPr lang="en-US" dirty="0">
                <a:latin typeface="+mj-lt"/>
              </a:rPr>
              <a:t>Spreading Factor is essentially the rate-of-change of frequency</a:t>
            </a:r>
          </a:p>
          <a:p>
            <a:pPr lvl="1"/>
            <a:r>
              <a:rPr lang="en-US" dirty="0">
                <a:latin typeface="+mj-lt"/>
              </a:rPr>
              <a:t>Slope of the line</a:t>
            </a:r>
          </a:p>
          <a:p>
            <a:pPr lvl="1"/>
            <a:r>
              <a:rPr lang="en-US" dirty="0">
                <a:latin typeface="+mj-lt"/>
              </a:rPr>
              <a:t>Lower values of spreading factor (steeper slope) are faster data rate</a:t>
            </a:r>
          </a:p>
          <a:p>
            <a:r>
              <a:rPr lang="en-US" dirty="0">
                <a:latin typeface="+mj-lt"/>
              </a:rPr>
              <a:t>Important: different spreading factors are (mostly) orthogonal!</a:t>
            </a:r>
          </a:p>
          <a:p>
            <a:pPr lvl="1"/>
            <a:r>
              <a:rPr lang="en-US" dirty="0">
                <a:latin typeface="+mj-lt"/>
              </a:rPr>
              <a:t>Two can overlap in time, space, and channel without a collision</a:t>
            </a:r>
          </a:p>
        </p:txBody>
      </p:sp>
      <p:sp>
        <p:nvSpPr>
          <p:cNvPr id="4" name="Slide Number Placeholder 3">
            <a:extLst>
              <a:ext uri="{FF2B5EF4-FFF2-40B4-BE49-F238E27FC236}">
                <a16:creationId xmlns:a16="http://schemas.microsoft.com/office/drawing/2014/main" id="{325C317B-BB75-4410-A1B5-1DCDAA6844B0}"/>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3074" name="Picture 2">
            <a:extLst>
              <a:ext uri="{FF2B5EF4-FFF2-40B4-BE49-F238E27FC236}">
                <a16:creationId xmlns:a16="http://schemas.microsoft.com/office/drawing/2014/main" id="{168AEC84-80ED-4342-B93A-8E991B6ECC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3898" r="6452" b="4915"/>
          <a:stretch/>
        </p:blipFill>
        <p:spPr bwMode="auto">
          <a:xfrm>
            <a:off x="2686928" y="3429000"/>
            <a:ext cx="5668695" cy="318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001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144B-88E8-46F1-B15D-457A2CEDE5F2}"/>
              </a:ext>
            </a:extLst>
          </p:cNvPr>
          <p:cNvSpPr>
            <a:spLocks noGrp="1"/>
          </p:cNvSpPr>
          <p:nvPr>
            <p:ph type="title"/>
          </p:nvPr>
        </p:nvSpPr>
        <p:spPr/>
        <p:txBody>
          <a:bodyPr>
            <a:normAutofit/>
          </a:bodyPr>
          <a:lstStyle/>
          <a:p>
            <a:r>
              <a:rPr lang="en-US" dirty="0">
                <a:latin typeface="+mn-lt"/>
              </a:rPr>
              <a:t>Overview of CSS (brief video)</a:t>
            </a:r>
          </a:p>
        </p:txBody>
      </p:sp>
      <p:sp>
        <p:nvSpPr>
          <p:cNvPr id="4" name="Slide Number Placeholder 3">
            <a:extLst>
              <a:ext uri="{FF2B5EF4-FFF2-40B4-BE49-F238E27FC236}">
                <a16:creationId xmlns:a16="http://schemas.microsoft.com/office/drawing/2014/main" id="{325C317B-BB75-4410-A1B5-1DCDAA6844B0}"/>
              </a:ext>
            </a:extLst>
          </p:cNvPr>
          <p:cNvSpPr>
            <a:spLocks noGrp="1"/>
          </p:cNvSpPr>
          <p:nvPr>
            <p:ph type="sldNum" sz="quarter" idx="12"/>
          </p:nvPr>
        </p:nvSpPr>
        <p:spPr/>
        <p:txBody>
          <a:bodyPr/>
          <a:lstStyle/>
          <a:p>
            <a:fld id="{0778C724-3839-4D76-A707-B4C23905D055}" type="slidenum">
              <a:rPr lang="en-US" smtClean="0"/>
              <a:t>48</a:t>
            </a:fld>
            <a:endParaRPr lang="en-US"/>
          </a:p>
        </p:txBody>
      </p:sp>
      <p:pic>
        <p:nvPicPr>
          <p:cNvPr id="7" name="LoRa CHIRP.mp4" descr="LoRa CHIRP.mp4">
            <a:hlinkClick r:id="" action="ppaction://media"/>
            <a:extLst>
              <a:ext uri="{FF2B5EF4-FFF2-40B4-BE49-F238E27FC236}">
                <a16:creationId xmlns:a16="http://schemas.microsoft.com/office/drawing/2014/main" id="{0150597D-FA90-AFBB-F9D7-D10A284CF5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2332" y="1480974"/>
            <a:ext cx="8667335" cy="4875376"/>
          </a:xfrm>
          <a:prstGeom prst="rect">
            <a:avLst/>
          </a:prstGeom>
        </p:spPr>
      </p:pic>
      <p:sp>
        <p:nvSpPr>
          <p:cNvPr id="3" name="Footer Placeholder 1">
            <a:extLst>
              <a:ext uri="{FF2B5EF4-FFF2-40B4-BE49-F238E27FC236}">
                <a16:creationId xmlns:a16="http://schemas.microsoft.com/office/drawing/2014/main" id="{7135A7E7-E1D3-2B61-C24D-06296AAC352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3928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1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4E37-F4D1-488E-BE93-29C08CE3D813}"/>
              </a:ext>
            </a:extLst>
          </p:cNvPr>
          <p:cNvSpPr>
            <a:spLocks noGrp="1"/>
          </p:cNvSpPr>
          <p:nvPr>
            <p:ph type="title"/>
          </p:nvPr>
        </p:nvSpPr>
        <p:spPr/>
        <p:txBody>
          <a:bodyPr/>
          <a:lstStyle/>
          <a:p>
            <a:r>
              <a:rPr lang="en-US" dirty="0">
                <a:latin typeface="+mn-lt"/>
              </a:rPr>
              <a:t>Channel allocation for LoRa</a:t>
            </a:r>
          </a:p>
        </p:txBody>
      </p:sp>
      <p:sp>
        <p:nvSpPr>
          <p:cNvPr id="3" name="Content Placeholder 2">
            <a:extLst>
              <a:ext uri="{FF2B5EF4-FFF2-40B4-BE49-F238E27FC236}">
                <a16:creationId xmlns:a16="http://schemas.microsoft.com/office/drawing/2014/main" id="{CE878D8A-523C-432C-85F5-9B2DE681C122}"/>
              </a:ext>
            </a:extLst>
          </p:cNvPr>
          <p:cNvSpPr>
            <a:spLocks noGrp="1"/>
          </p:cNvSpPr>
          <p:nvPr>
            <p:ph idx="1"/>
          </p:nvPr>
        </p:nvSpPr>
        <p:spPr>
          <a:xfrm>
            <a:off x="537257" y="4010024"/>
            <a:ext cx="10972800" cy="2482851"/>
          </a:xfrm>
        </p:spPr>
        <p:txBody>
          <a:bodyPr>
            <a:normAutofit/>
          </a:bodyPr>
          <a:lstStyle/>
          <a:p>
            <a:r>
              <a:rPr lang="en-US" dirty="0">
                <a:latin typeface="+mj-lt"/>
              </a:rPr>
              <a:t>Sixty-four, 125 kHz uplink channels</a:t>
            </a:r>
          </a:p>
          <a:p>
            <a:pPr lvl="1"/>
            <a:r>
              <a:rPr lang="en-US" dirty="0">
                <a:latin typeface="+mj-lt"/>
              </a:rPr>
              <a:t>Frequency Hopping over the 64 uplink channels</a:t>
            </a:r>
          </a:p>
          <a:p>
            <a:pPr lvl="1"/>
            <a:r>
              <a:rPr lang="en-US" dirty="0">
                <a:latin typeface="+mj-lt"/>
              </a:rPr>
              <a:t>Plus eight, 500 kHz overlapping uplink channels (not well used in practice)</a:t>
            </a:r>
          </a:p>
          <a:p>
            <a:pPr lvl="1"/>
            <a:endParaRPr lang="en-US" dirty="0">
              <a:latin typeface="+mj-lt"/>
            </a:endParaRPr>
          </a:p>
          <a:p>
            <a:r>
              <a:rPr lang="en-US" dirty="0">
                <a:latin typeface="+mj-lt"/>
              </a:rPr>
              <a:t>Eight, 500 kHz downlink channels</a:t>
            </a:r>
          </a:p>
        </p:txBody>
      </p:sp>
      <p:sp>
        <p:nvSpPr>
          <p:cNvPr id="4" name="Slide Number Placeholder 3">
            <a:extLst>
              <a:ext uri="{FF2B5EF4-FFF2-40B4-BE49-F238E27FC236}">
                <a16:creationId xmlns:a16="http://schemas.microsoft.com/office/drawing/2014/main" id="{DE73FD3B-144B-46D6-A962-180B6C53DB6C}"/>
              </a:ext>
            </a:extLst>
          </p:cNvPr>
          <p:cNvSpPr>
            <a:spLocks noGrp="1"/>
          </p:cNvSpPr>
          <p:nvPr>
            <p:ph type="sldNum" sz="quarter" idx="12"/>
          </p:nvPr>
        </p:nvSpPr>
        <p:spPr/>
        <p:txBody>
          <a:bodyPr/>
          <a:lstStyle/>
          <a:p>
            <a:fld id="{0778C724-3839-4D76-A707-B4C23905D055}" type="slidenum">
              <a:rPr lang="en-US" smtClean="0"/>
              <a:t>49</a:t>
            </a:fld>
            <a:endParaRPr lang="en-US"/>
          </a:p>
        </p:txBody>
      </p:sp>
      <p:pic>
        <p:nvPicPr>
          <p:cNvPr id="12" name="Picture 11">
            <a:extLst>
              <a:ext uri="{FF2B5EF4-FFF2-40B4-BE49-F238E27FC236}">
                <a16:creationId xmlns:a16="http://schemas.microsoft.com/office/drawing/2014/main" id="{F385164B-BAF1-4CC9-8D9A-D3004A9219AD}"/>
              </a:ext>
            </a:extLst>
          </p:cNvPr>
          <p:cNvPicPr>
            <a:picLocks noChangeAspect="1"/>
          </p:cNvPicPr>
          <p:nvPr/>
        </p:nvPicPr>
        <p:blipFill>
          <a:blip r:embed="rId2"/>
          <a:stretch>
            <a:fillRect/>
          </a:stretch>
        </p:blipFill>
        <p:spPr>
          <a:xfrm>
            <a:off x="1407279" y="1690688"/>
            <a:ext cx="9232755" cy="2052245"/>
          </a:xfrm>
          <a:prstGeom prst="rect">
            <a:avLst/>
          </a:prstGeom>
        </p:spPr>
      </p:pic>
      <p:sp>
        <p:nvSpPr>
          <p:cNvPr id="5" name="Footer Placeholder 1">
            <a:extLst>
              <a:ext uri="{FF2B5EF4-FFF2-40B4-BE49-F238E27FC236}">
                <a16:creationId xmlns:a16="http://schemas.microsoft.com/office/drawing/2014/main" id="{3BD65118-8926-DEC6-656A-CFD45772AC51}"/>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13338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Invited lecture 2: Dr. </a:t>
            </a:r>
            <a:r>
              <a:rPr lang="en-US" dirty="0" err="1">
                <a:latin typeface="+mn-lt"/>
              </a:rPr>
              <a:t>Mobashir</a:t>
            </a:r>
            <a:r>
              <a:rPr lang="en-US" dirty="0">
                <a:latin typeface="+mn-lt"/>
              </a:rPr>
              <a:t> Mohammad</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r>
              <a:rPr lang="en-US" dirty="0">
                <a:latin typeface="+mj-lt"/>
              </a:rPr>
              <a:t>SoC/NUS Alumni. Ph.D. in 2017 under Prof. Mun </a:t>
            </a:r>
            <a:r>
              <a:rPr lang="en-US" dirty="0" err="1">
                <a:latin typeface="+mj-lt"/>
              </a:rPr>
              <a:t>Choon</a:t>
            </a:r>
            <a:r>
              <a:rPr lang="en-US" dirty="0">
                <a:latin typeface="+mj-lt"/>
              </a:rPr>
              <a:t> Chan</a:t>
            </a:r>
          </a:p>
          <a:p>
            <a:r>
              <a:rPr lang="en-US" dirty="0">
                <a:latin typeface="+mj-lt"/>
              </a:rPr>
              <a:t>Founder of Singapore based startup </a:t>
            </a:r>
            <a:r>
              <a:rPr lang="en-US" dirty="0" err="1">
                <a:latin typeface="+mj-lt"/>
              </a:rPr>
              <a:t>Ackcio</a:t>
            </a:r>
            <a:r>
              <a:rPr lang="en-US" dirty="0">
                <a:latin typeface="+mj-lt"/>
              </a:rPr>
              <a:t> (co-founder is also SoC alumni)</a:t>
            </a:r>
          </a:p>
          <a:p>
            <a:r>
              <a:rPr lang="en-US" dirty="0">
                <a:latin typeface="+mj-lt"/>
              </a:rPr>
              <a:t>Wireless sensor devices for harsh environments including mines</a:t>
            </a: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a:t>
            </a:fld>
            <a:endParaRPr lang="sv-SE"/>
          </a:p>
        </p:txBody>
      </p:sp>
      <p:pic>
        <p:nvPicPr>
          <p:cNvPr id="4" name="Picture 3" descr="A person in a suit&#10;&#10;Description automatically generated with medium confidence">
            <a:extLst>
              <a:ext uri="{FF2B5EF4-FFF2-40B4-BE49-F238E27FC236}">
                <a16:creationId xmlns:a16="http://schemas.microsoft.com/office/drawing/2014/main" id="{5E064EB0-FFE0-1667-0103-2F7D58687758}"/>
              </a:ext>
            </a:extLst>
          </p:cNvPr>
          <p:cNvPicPr>
            <a:picLocks noChangeAspect="1"/>
          </p:cNvPicPr>
          <p:nvPr/>
        </p:nvPicPr>
        <p:blipFill>
          <a:blip r:embed="rId3"/>
          <a:stretch>
            <a:fillRect/>
          </a:stretch>
        </p:blipFill>
        <p:spPr>
          <a:xfrm>
            <a:off x="7330190" y="3341808"/>
            <a:ext cx="3557823" cy="3272055"/>
          </a:xfrm>
          <a:prstGeom prst="rect">
            <a:avLst/>
          </a:prstGeom>
        </p:spPr>
      </p:pic>
      <p:sp>
        <p:nvSpPr>
          <p:cNvPr id="3" name="Footer Placeholder 1">
            <a:extLst>
              <a:ext uri="{FF2B5EF4-FFF2-40B4-BE49-F238E27FC236}">
                <a16:creationId xmlns:a16="http://schemas.microsoft.com/office/drawing/2014/main" id="{15D8F037-4462-7279-E626-F14871D3AEC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41746741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D567-2710-4905-8B85-C712A93EF71C}"/>
              </a:ext>
            </a:extLst>
          </p:cNvPr>
          <p:cNvSpPr>
            <a:spLocks noGrp="1"/>
          </p:cNvSpPr>
          <p:nvPr>
            <p:ph type="title"/>
          </p:nvPr>
        </p:nvSpPr>
        <p:spPr/>
        <p:txBody>
          <a:bodyPr/>
          <a:lstStyle/>
          <a:p>
            <a:r>
              <a:rPr lang="en-US" dirty="0" err="1">
                <a:latin typeface="+mn-lt"/>
              </a:rPr>
              <a:t>LoRa</a:t>
            </a:r>
            <a:r>
              <a:rPr lang="en-US" dirty="0">
                <a:latin typeface="+mn-lt"/>
              </a:rPr>
              <a:t> data rates</a:t>
            </a:r>
          </a:p>
        </p:txBody>
      </p:sp>
      <p:graphicFrame>
        <p:nvGraphicFramePr>
          <p:cNvPr id="5" name="Table 5">
            <a:extLst>
              <a:ext uri="{FF2B5EF4-FFF2-40B4-BE49-F238E27FC236}">
                <a16:creationId xmlns:a16="http://schemas.microsoft.com/office/drawing/2014/main" id="{24068207-08DB-4D93-8CFF-DD8273B5783E}"/>
              </a:ext>
            </a:extLst>
          </p:cNvPr>
          <p:cNvGraphicFramePr>
            <a:graphicFrameLocks noGrp="1"/>
          </p:cNvGraphicFramePr>
          <p:nvPr>
            <p:ph idx="1"/>
            <p:extLst>
              <p:ext uri="{D42A27DB-BD31-4B8C-83A1-F6EECF244321}">
                <p14:modId xmlns:p14="http://schemas.microsoft.com/office/powerpoint/2010/main" val="775812547"/>
              </p:ext>
            </p:extLst>
          </p:nvPr>
        </p:nvGraphicFramePr>
        <p:xfrm>
          <a:off x="5935124" y="571500"/>
          <a:ext cx="5649279" cy="5715000"/>
        </p:xfrm>
        <a:graphic>
          <a:graphicData uri="http://schemas.openxmlformats.org/drawingml/2006/table">
            <a:tbl>
              <a:tblPr firstRow="1">
                <a:tableStyleId>{073A0DAA-6AF3-43AB-8588-CEC1D06C72B9}</a:tableStyleId>
              </a:tblPr>
              <a:tblGrid>
                <a:gridCol w="2135505">
                  <a:extLst>
                    <a:ext uri="{9D8B030D-6E8A-4147-A177-3AD203B41FA5}">
                      <a16:colId xmlns:a16="http://schemas.microsoft.com/office/drawing/2014/main" val="1037620294"/>
                    </a:ext>
                  </a:extLst>
                </a:gridCol>
                <a:gridCol w="2205355">
                  <a:extLst>
                    <a:ext uri="{9D8B030D-6E8A-4147-A177-3AD203B41FA5}">
                      <a16:colId xmlns:a16="http://schemas.microsoft.com/office/drawing/2014/main" val="2867178045"/>
                    </a:ext>
                  </a:extLst>
                </a:gridCol>
                <a:gridCol w="1308419">
                  <a:extLst>
                    <a:ext uri="{9D8B030D-6E8A-4147-A177-3AD203B41FA5}">
                      <a16:colId xmlns:a16="http://schemas.microsoft.com/office/drawing/2014/main" val="2651060508"/>
                    </a:ext>
                  </a:extLst>
                </a:gridCol>
              </a:tblGrid>
              <a:tr h="375920">
                <a:tc>
                  <a:txBody>
                    <a:bodyPr/>
                    <a:lstStyle/>
                    <a:p>
                      <a:r>
                        <a:rPr lang="en-US" sz="1900" dirty="0">
                          <a:solidFill>
                            <a:schemeClr val="tx1"/>
                          </a:solidFill>
                        </a:rPr>
                        <a:t>Data Rate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Spreading Factor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Bit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4696900"/>
                  </a:ext>
                </a:extLst>
              </a:tr>
              <a:tr h="375920">
                <a:tc gridSpan="3">
                  <a:txBody>
                    <a:bodyPr/>
                    <a:lstStyle/>
                    <a:p>
                      <a:r>
                        <a:rPr lang="en-US" sz="1900" i="1" dirty="0">
                          <a:solidFill>
                            <a:schemeClr val="tx1"/>
                          </a:solidFill>
                        </a:rPr>
                        <a:t>125 kHz Uplink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7042396"/>
                  </a:ext>
                </a:extLst>
              </a:tr>
              <a:tr h="375920">
                <a:tc>
                  <a:txBody>
                    <a:bodyPr/>
                    <a:lstStyle/>
                    <a:p>
                      <a:r>
                        <a:rPr lang="en-US" sz="19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SF10,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980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1639653"/>
                  </a:ext>
                </a:extLst>
              </a:tr>
              <a:tr h="375920">
                <a:tc>
                  <a:txBody>
                    <a:bodyPr/>
                    <a:lstStyle/>
                    <a:p>
                      <a:r>
                        <a:rPr lang="en-US" sz="19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SF9,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1760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064749"/>
                  </a:ext>
                </a:extLst>
              </a:tr>
              <a:tr h="375920">
                <a:tc>
                  <a:txBody>
                    <a:bodyPr/>
                    <a:lstStyle/>
                    <a:p>
                      <a:r>
                        <a:rPr lang="en-US" sz="19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SF8,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3125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0140506"/>
                  </a:ext>
                </a:extLst>
              </a:tr>
              <a:tr h="375920">
                <a:tc>
                  <a:txBody>
                    <a:bodyPr/>
                    <a:lstStyle/>
                    <a:p>
                      <a:r>
                        <a:rPr lang="en-US" sz="19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SF7,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5470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53883"/>
                  </a:ext>
                </a:extLst>
              </a:tr>
              <a:tr h="375920">
                <a:tc gridSpan="3">
                  <a:txBody>
                    <a:bodyPr/>
                    <a:lstStyle/>
                    <a:p>
                      <a:r>
                        <a:rPr lang="en-US" sz="1900" i="1" dirty="0">
                          <a:solidFill>
                            <a:schemeClr val="tx1"/>
                          </a:solidFill>
                        </a:rPr>
                        <a:t>500 kHz Uplink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8340748"/>
                  </a:ext>
                </a:extLst>
              </a:tr>
              <a:tr h="375920">
                <a:tc>
                  <a:txBody>
                    <a:bodyPr/>
                    <a:lstStyle/>
                    <a:p>
                      <a:r>
                        <a:rPr lang="en-US" sz="19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SF8,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12500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111736"/>
                  </a:ext>
                </a:extLst>
              </a:tr>
              <a:tr h="375920">
                <a:tc gridSpan="3">
                  <a:txBody>
                    <a:bodyPr/>
                    <a:lstStyle/>
                    <a:p>
                      <a:r>
                        <a:rPr lang="en-US" sz="1900" i="1" dirty="0">
                          <a:solidFill>
                            <a:schemeClr val="tx1"/>
                          </a:solidFill>
                        </a:rPr>
                        <a:t>500 kHz Downlink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8279253"/>
                  </a:ext>
                </a:extLst>
              </a:tr>
              <a:tr h="375920">
                <a:tc>
                  <a:txBody>
                    <a:bodyPr/>
                    <a:lstStyle/>
                    <a:p>
                      <a:r>
                        <a:rPr lang="en-US" sz="19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SF12,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980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618351"/>
                  </a:ext>
                </a:extLst>
              </a:tr>
              <a:tr h="375920">
                <a:tc>
                  <a:txBody>
                    <a:bodyPr/>
                    <a:lstStyle/>
                    <a:p>
                      <a:r>
                        <a:rPr lang="en-US" sz="19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SF11,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1760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777717"/>
                  </a:ext>
                </a:extLst>
              </a:tr>
              <a:tr h="375920">
                <a:tc>
                  <a:txBody>
                    <a:bodyPr/>
                    <a:lstStyle/>
                    <a:p>
                      <a:r>
                        <a:rPr lang="en-US" sz="19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SF10,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3900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37645"/>
                  </a:ext>
                </a:extLst>
              </a:tr>
              <a:tr h="375920">
                <a:tc>
                  <a:txBody>
                    <a:bodyPr/>
                    <a:lstStyle/>
                    <a:p>
                      <a:r>
                        <a:rPr lang="en-US" sz="1900"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SF9,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7000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9529547"/>
                  </a:ext>
                </a:extLst>
              </a:tr>
              <a:tr h="375920">
                <a:tc>
                  <a:txBody>
                    <a:bodyPr/>
                    <a:lstStyle/>
                    <a:p>
                      <a:r>
                        <a:rPr lang="en-US" sz="190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SF8,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12500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425536"/>
                  </a:ext>
                </a:extLst>
              </a:tr>
              <a:tr h="375920">
                <a:tc>
                  <a:txBody>
                    <a:bodyPr/>
                    <a:lstStyle/>
                    <a:p>
                      <a:r>
                        <a:rPr lang="en-US" sz="190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SF7,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21900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7868986"/>
                  </a:ext>
                </a:extLst>
              </a:tr>
            </a:tbl>
          </a:graphicData>
        </a:graphic>
      </p:graphicFrame>
      <p:sp>
        <p:nvSpPr>
          <p:cNvPr id="4" name="Slide Number Placeholder 3">
            <a:extLst>
              <a:ext uri="{FF2B5EF4-FFF2-40B4-BE49-F238E27FC236}">
                <a16:creationId xmlns:a16="http://schemas.microsoft.com/office/drawing/2014/main" id="{46750E71-27C0-4B67-80DA-DACF38A18ADB}"/>
              </a:ext>
            </a:extLst>
          </p:cNvPr>
          <p:cNvSpPr>
            <a:spLocks noGrp="1"/>
          </p:cNvSpPr>
          <p:nvPr>
            <p:ph type="sldNum" sz="quarter" idx="12"/>
          </p:nvPr>
        </p:nvSpPr>
        <p:spPr/>
        <p:txBody>
          <a:bodyPr/>
          <a:lstStyle/>
          <a:p>
            <a:fld id="{0778C724-3839-4D76-A707-B4C23905D055}" type="slidenum">
              <a:rPr lang="en-US" smtClean="0"/>
              <a:t>50</a:t>
            </a:fld>
            <a:endParaRPr lang="en-US"/>
          </a:p>
        </p:txBody>
      </p:sp>
      <p:sp>
        <p:nvSpPr>
          <p:cNvPr id="6" name="Content Placeholder 2">
            <a:extLst>
              <a:ext uri="{FF2B5EF4-FFF2-40B4-BE49-F238E27FC236}">
                <a16:creationId xmlns:a16="http://schemas.microsoft.com/office/drawing/2014/main" id="{94E75AAA-0C10-451B-A9A3-1E48774F3C25}"/>
              </a:ext>
            </a:extLst>
          </p:cNvPr>
          <p:cNvSpPr txBox="1">
            <a:spLocks/>
          </p:cNvSpPr>
          <p:nvPr/>
        </p:nvSpPr>
        <p:spPr>
          <a:xfrm>
            <a:off x="713104" y="1930791"/>
            <a:ext cx="4789905" cy="3443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Data rate depend on channel in use, spreading factor</a:t>
            </a:r>
          </a:p>
          <a:p>
            <a:r>
              <a:rPr lang="en-US" dirty="0">
                <a:latin typeface="+mj-lt"/>
              </a:rPr>
              <a:t>64-channel uplink</a:t>
            </a:r>
          </a:p>
          <a:p>
            <a:pPr lvl="1"/>
            <a:r>
              <a:rPr lang="en-US" dirty="0">
                <a:latin typeface="+mj-lt"/>
              </a:rPr>
              <a:t>1-5 kbps data rate</a:t>
            </a:r>
          </a:p>
          <a:p>
            <a:pPr marL="457200" lvl="1" indent="0">
              <a:buNone/>
            </a:pPr>
            <a:endParaRPr lang="en-US" dirty="0"/>
          </a:p>
        </p:txBody>
      </p:sp>
      <p:sp>
        <p:nvSpPr>
          <p:cNvPr id="3" name="Footer Placeholder 1">
            <a:extLst>
              <a:ext uri="{FF2B5EF4-FFF2-40B4-BE49-F238E27FC236}">
                <a16:creationId xmlns:a16="http://schemas.microsoft.com/office/drawing/2014/main" id="{562CE553-A8AF-6C86-D26F-5CC0B3AB786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28601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14B05-2C1A-4DE3-9218-A31B40323A3D}"/>
              </a:ext>
            </a:extLst>
          </p:cNvPr>
          <p:cNvSpPr>
            <a:spLocks noGrp="1"/>
          </p:cNvSpPr>
          <p:nvPr>
            <p:ph type="title"/>
          </p:nvPr>
        </p:nvSpPr>
        <p:spPr/>
        <p:txBody>
          <a:bodyPr/>
          <a:lstStyle/>
          <a:p>
            <a:r>
              <a:rPr lang="en-US" dirty="0"/>
              <a:t>LoRa transmissions are received on gateway</a:t>
            </a:r>
          </a:p>
        </p:txBody>
      </p:sp>
      <p:sp>
        <p:nvSpPr>
          <p:cNvPr id="3" name="Content Placeholder 2">
            <a:extLst>
              <a:ext uri="{FF2B5EF4-FFF2-40B4-BE49-F238E27FC236}">
                <a16:creationId xmlns:a16="http://schemas.microsoft.com/office/drawing/2014/main" id="{8450A489-94A6-42AE-82A0-D76B40342CA4}"/>
              </a:ext>
            </a:extLst>
          </p:cNvPr>
          <p:cNvSpPr>
            <a:spLocks noGrp="1"/>
          </p:cNvSpPr>
          <p:nvPr>
            <p:ph idx="1"/>
          </p:nvPr>
        </p:nvSpPr>
        <p:spPr/>
        <p:txBody>
          <a:bodyPr/>
          <a:lstStyle/>
          <a:p>
            <a:r>
              <a:rPr lang="en-US" dirty="0">
                <a:latin typeface="+mj-lt"/>
              </a:rPr>
              <a:t>No synchronization with the end devices</a:t>
            </a:r>
          </a:p>
          <a:p>
            <a:r>
              <a:rPr lang="en-US" dirty="0">
                <a:latin typeface="+mj-lt"/>
              </a:rPr>
              <a:t>Instead listen to entire bandwidth simultaneously (12 MHz total)</a:t>
            </a:r>
          </a:p>
          <a:p>
            <a:pPr lvl="1"/>
            <a:r>
              <a:rPr lang="en-US" dirty="0">
                <a:latin typeface="+mj-lt"/>
              </a:rPr>
              <a:t>Recognize preambles and allocate a hardware to decode packet</a:t>
            </a:r>
          </a:p>
          <a:p>
            <a:pPr lvl="2"/>
            <a:r>
              <a:rPr lang="en-US" dirty="0">
                <a:latin typeface="+mj-lt"/>
              </a:rPr>
              <a:t>Normal gateways: 8 decoders/ Good gateways: 64 decoders</a:t>
            </a:r>
          </a:p>
        </p:txBody>
      </p:sp>
      <p:sp>
        <p:nvSpPr>
          <p:cNvPr id="4" name="Slide Number Placeholder 3">
            <a:extLst>
              <a:ext uri="{FF2B5EF4-FFF2-40B4-BE49-F238E27FC236}">
                <a16:creationId xmlns:a16="http://schemas.microsoft.com/office/drawing/2014/main" id="{6D0803A8-A7FA-4EDE-9D4E-F55C2DE1A8AF}"/>
              </a:ext>
            </a:extLst>
          </p:cNvPr>
          <p:cNvSpPr>
            <a:spLocks noGrp="1"/>
          </p:cNvSpPr>
          <p:nvPr>
            <p:ph type="sldNum" sz="quarter" idx="12"/>
          </p:nvPr>
        </p:nvSpPr>
        <p:spPr/>
        <p:txBody>
          <a:bodyPr/>
          <a:lstStyle/>
          <a:p>
            <a:fld id="{0778C724-3839-4D76-A707-B4C23905D055}" type="slidenum">
              <a:rPr lang="en-US" smtClean="0"/>
              <a:t>51</a:t>
            </a:fld>
            <a:endParaRPr lang="en-US"/>
          </a:p>
        </p:txBody>
      </p:sp>
      <p:pic>
        <p:nvPicPr>
          <p:cNvPr id="7" name="Picture 6">
            <a:extLst>
              <a:ext uri="{FF2B5EF4-FFF2-40B4-BE49-F238E27FC236}">
                <a16:creationId xmlns:a16="http://schemas.microsoft.com/office/drawing/2014/main" id="{04081A22-2047-038B-C706-11C7F37A147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639241" y="3894888"/>
            <a:ext cx="6913517" cy="2597987"/>
          </a:xfrm>
          <a:prstGeom prst="rect">
            <a:avLst/>
          </a:prstGeom>
        </p:spPr>
      </p:pic>
      <p:sp>
        <p:nvSpPr>
          <p:cNvPr id="5" name="Footer Placeholder 1">
            <a:extLst>
              <a:ext uri="{FF2B5EF4-FFF2-40B4-BE49-F238E27FC236}">
                <a16:creationId xmlns:a16="http://schemas.microsoft.com/office/drawing/2014/main" id="{14D89728-B9B2-4E8D-5E1A-5622FA5164A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96690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AAC-0198-4EA2-83FF-4162D69B1B50}"/>
              </a:ext>
            </a:extLst>
          </p:cNvPr>
          <p:cNvSpPr>
            <a:spLocks noGrp="1"/>
          </p:cNvSpPr>
          <p:nvPr>
            <p:ph type="title"/>
          </p:nvPr>
        </p:nvSpPr>
        <p:spPr/>
        <p:txBody>
          <a:bodyPr/>
          <a:lstStyle/>
          <a:p>
            <a:r>
              <a:rPr lang="en-US" dirty="0"/>
              <a:t>LoRa link budget and transmission range</a:t>
            </a:r>
          </a:p>
        </p:txBody>
      </p:sp>
      <p:sp>
        <p:nvSpPr>
          <p:cNvPr id="3" name="Content Placeholder 2">
            <a:extLst>
              <a:ext uri="{FF2B5EF4-FFF2-40B4-BE49-F238E27FC236}">
                <a16:creationId xmlns:a16="http://schemas.microsoft.com/office/drawing/2014/main" id="{DBEF7CFD-F678-44D2-A61C-2D1132E3512A}"/>
              </a:ext>
            </a:extLst>
          </p:cNvPr>
          <p:cNvSpPr>
            <a:spLocks noGrp="1"/>
          </p:cNvSpPr>
          <p:nvPr>
            <p:ph idx="1"/>
          </p:nvPr>
        </p:nvSpPr>
        <p:spPr/>
        <p:txBody>
          <a:bodyPr/>
          <a:lstStyle/>
          <a:p>
            <a:r>
              <a:rPr lang="en-US" dirty="0">
                <a:latin typeface="+mj-lt"/>
              </a:rPr>
              <a:t>Typical TX power 20 dBm</a:t>
            </a:r>
          </a:p>
          <a:p>
            <a:pPr lvl="1"/>
            <a:r>
              <a:rPr lang="en-US" dirty="0">
                <a:latin typeface="+mj-lt"/>
              </a:rPr>
              <a:t>Up to 30 dBm for 64-channel hopping</a:t>
            </a:r>
          </a:p>
          <a:p>
            <a:pPr lvl="1"/>
            <a:r>
              <a:rPr lang="en-US" dirty="0">
                <a:latin typeface="+mj-lt"/>
              </a:rPr>
              <a:t>Up to 26 dBm for 8-channel hopping</a:t>
            </a:r>
          </a:p>
          <a:p>
            <a:pPr lvl="1"/>
            <a:endParaRPr lang="en-US" dirty="0">
              <a:latin typeface="+mj-lt"/>
            </a:endParaRPr>
          </a:p>
          <a:p>
            <a:r>
              <a:rPr lang="en-US" dirty="0">
                <a:latin typeface="+mj-lt"/>
              </a:rPr>
              <a:t>Receive sensitivity -119 dBm/-146 dBm (highest SF)</a:t>
            </a:r>
          </a:p>
          <a:p>
            <a:pPr lvl="1"/>
            <a:r>
              <a:rPr lang="en-US" dirty="0">
                <a:latin typeface="+mj-lt"/>
              </a:rPr>
              <a:t>Compare to -100 dBm for 802.15.4 and -95 dBm for BLE</a:t>
            </a:r>
          </a:p>
          <a:p>
            <a:pPr lvl="1"/>
            <a:endParaRPr lang="en-US" dirty="0">
              <a:latin typeface="+mj-lt"/>
            </a:endParaRPr>
          </a:p>
          <a:p>
            <a:r>
              <a:rPr lang="en-US" dirty="0">
                <a:latin typeface="+mj-lt"/>
              </a:rPr>
              <a:t>Resulting range is kilometers in urban environments</a:t>
            </a:r>
          </a:p>
        </p:txBody>
      </p:sp>
      <p:sp>
        <p:nvSpPr>
          <p:cNvPr id="4" name="Slide Number Placeholder 3">
            <a:extLst>
              <a:ext uri="{FF2B5EF4-FFF2-40B4-BE49-F238E27FC236}">
                <a16:creationId xmlns:a16="http://schemas.microsoft.com/office/drawing/2014/main" id="{9E34EB22-8DD5-4EAE-B581-842B3FF5A881}"/>
              </a:ext>
            </a:extLst>
          </p:cNvPr>
          <p:cNvSpPr>
            <a:spLocks noGrp="1"/>
          </p:cNvSpPr>
          <p:nvPr>
            <p:ph type="sldNum" sz="quarter" idx="12"/>
          </p:nvPr>
        </p:nvSpPr>
        <p:spPr/>
        <p:txBody>
          <a:bodyPr/>
          <a:lstStyle/>
          <a:p>
            <a:fld id="{0778C724-3839-4D76-A707-B4C23905D055}" type="slidenum">
              <a:rPr lang="en-US" smtClean="0"/>
              <a:t>52</a:t>
            </a:fld>
            <a:endParaRPr lang="en-US"/>
          </a:p>
        </p:txBody>
      </p:sp>
      <p:sp>
        <p:nvSpPr>
          <p:cNvPr id="5" name="Footer Placeholder 1">
            <a:extLst>
              <a:ext uri="{FF2B5EF4-FFF2-40B4-BE49-F238E27FC236}">
                <a16:creationId xmlns:a16="http://schemas.microsoft.com/office/drawing/2014/main" id="{403DCA34-7072-1121-A4B5-98B4D546088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105861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AAC-0198-4EA2-83FF-4162D69B1B50}"/>
              </a:ext>
            </a:extLst>
          </p:cNvPr>
          <p:cNvSpPr>
            <a:spLocks noGrp="1"/>
          </p:cNvSpPr>
          <p:nvPr>
            <p:ph type="title"/>
          </p:nvPr>
        </p:nvSpPr>
        <p:spPr/>
        <p:txBody>
          <a:bodyPr/>
          <a:lstStyle/>
          <a:p>
            <a:r>
              <a:rPr lang="en-US" dirty="0"/>
              <a:t>You can build your own LoRa network</a:t>
            </a:r>
          </a:p>
        </p:txBody>
      </p:sp>
      <p:sp>
        <p:nvSpPr>
          <p:cNvPr id="3" name="Content Placeholder 2">
            <a:extLst>
              <a:ext uri="{FF2B5EF4-FFF2-40B4-BE49-F238E27FC236}">
                <a16:creationId xmlns:a16="http://schemas.microsoft.com/office/drawing/2014/main" id="{DBEF7CFD-F678-44D2-A61C-2D1132E3512A}"/>
              </a:ext>
            </a:extLst>
          </p:cNvPr>
          <p:cNvSpPr>
            <a:spLocks noGrp="1"/>
          </p:cNvSpPr>
          <p:nvPr>
            <p:ph idx="1"/>
          </p:nvPr>
        </p:nvSpPr>
        <p:spPr/>
        <p:txBody>
          <a:bodyPr/>
          <a:lstStyle/>
          <a:p>
            <a:r>
              <a:rPr lang="en-US" dirty="0">
                <a:latin typeface="+mj-lt"/>
              </a:rPr>
              <a:t>Easy-to-use, off-the-shelf hardware available (tens of USD)</a:t>
            </a:r>
          </a:p>
          <a:p>
            <a:r>
              <a:rPr lang="en-US" dirty="0">
                <a:latin typeface="+mj-lt"/>
              </a:rPr>
              <a:t>Could be useful for projects that you may do in this course</a:t>
            </a:r>
          </a:p>
        </p:txBody>
      </p:sp>
      <p:sp>
        <p:nvSpPr>
          <p:cNvPr id="4" name="Slide Number Placeholder 3">
            <a:extLst>
              <a:ext uri="{FF2B5EF4-FFF2-40B4-BE49-F238E27FC236}">
                <a16:creationId xmlns:a16="http://schemas.microsoft.com/office/drawing/2014/main" id="{9E34EB22-8DD5-4EAE-B581-842B3FF5A881}"/>
              </a:ext>
            </a:extLst>
          </p:cNvPr>
          <p:cNvSpPr>
            <a:spLocks noGrp="1"/>
          </p:cNvSpPr>
          <p:nvPr>
            <p:ph type="sldNum" sz="quarter" idx="12"/>
          </p:nvPr>
        </p:nvSpPr>
        <p:spPr/>
        <p:txBody>
          <a:bodyPr/>
          <a:lstStyle/>
          <a:p>
            <a:fld id="{0778C724-3839-4D76-A707-B4C23905D055}" type="slidenum">
              <a:rPr lang="en-US" smtClean="0"/>
              <a:t>53</a:t>
            </a:fld>
            <a:endParaRPr lang="en-US"/>
          </a:p>
        </p:txBody>
      </p:sp>
      <p:pic>
        <p:nvPicPr>
          <p:cNvPr id="6" name="Picture 5" descr="A close-up of a computer chip&#10;&#10;Description automatically generated with low confidence">
            <a:extLst>
              <a:ext uri="{FF2B5EF4-FFF2-40B4-BE49-F238E27FC236}">
                <a16:creationId xmlns:a16="http://schemas.microsoft.com/office/drawing/2014/main" id="{666695D4-33AA-2826-D859-123E98CF9EED}"/>
              </a:ext>
            </a:extLst>
          </p:cNvPr>
          <p:cNvPicPr>
            <a:picLocks noChangeAspect="1"/>
          </p:cNvPicPr>
          <p:nvPr/>
        </p:nvPicPr>
        <p:blipFill>
          <a:blip r:embed="rId2"/>
          <a:stretch>
            <a:fillRect/>
          </a:stretch>
        </p:blipFill>
        <p:spPr>
          <a:xfrm>
            <a:off x="945339" y="3429000"/>
            <a:ext cx="4591149" cy="2574644"/>
          </a:xfrm>
          <a:prstGeom prst="rect">
            <a:avLst/>
          </a:prstGeom>
        </p:spPr>
      </p:pic>
      <p:pic>
        <p:nvPicPr>
          <p:cNvPr id="8" name="Picture 7" descr="A close-up of a calculator&#10;&#10;Description automatically generated with low confidence">
            <a:extLst>
              <a:ext uri="{FF2B5EF4-FFF2-40B4-BE49-F238E27FC236}">
                <a16:creationId xmlns:a16="http://schemas.microsoft.com/office/drawing/2014/main" id="{62615CEF-D714-EF69-31DB-D0EBE05BD4F5}"/>
              </a:ext>
            </a:extLst>
          </p:cNvPr>
          <p:cNvPicPr>
            <a:picLocks noChangeAspect="1"/>
          </p:cNvPicPr>
          <p:nvPr/>
        </p:nvPicPr>
        <p:blipFill>
          <a:blip r:embed="rId3"/>
          <a:stretch>
            <a:fillRect/>
          </a:stretch>
        </p:blipFill>
        <p:spPr>
          <a:xfrm>
            <a:off x="6426476" y="3546505"/>
            <a:ext cx="4368247" cy="2457139"/>
          </a:xfrm>
          <a:prstGeom prst="rect">
            <a:avLst/>
          </a:prstGeom>
        </p:spPr>
      </p:pic>
      <p:sp>
        <p:nvSpPr>
          <p:cNvPr id="5" name="Footer Placeholder 1">
            <a:extLst>
              <a:ext uri="{FF2B5EF4-FFF2-40B4-BE49-F238E27FC236}">
                <a16:creationId xmlns:a16="http://schemas.microsoft.com/office/drawing/2014/main" id="{8884FC96-8480-99E7-B3B4-6598DF04EF6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587073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AAC-0198-4EA2-83FF-4162D69B1B50}"/>
              </a:ext>
            </a:extLst>
          </p:cNvPr>
          <p:cNvSpPr>
            <a:spLocks noGrp="1"/>
          </p:cNvSpPr>
          <p:nvPr>
            <p:ph type="title"/>
          </p:nvPr>
        </p:nvSpPr>
        <p:spPr/>
        <p:txBody>
          <a:bodyPr/>
          <a:lstStyle/>
          <a:p>
            <a:r>
              <a:rPr lang="en-US" dirty="0"/>
              <a:t>Very low-power, battery-free, LoRa</a:t>
            </a:r>
          </a:p>
        </p:txBody>
      </p:sp>
      <p:sp>
        <p:nvSpPr>
          <p:cNvPr id="4" name="Slide Number Placeholder 3">
            <a:extLst>
              <a:ext uri="{FF2B5EF4-FFF2-40B4-BE49-F238E27FC236}">
                <a16:creationId xmlns:a16="http://schemas.microsoft.com/office/drawing/2014/main" id="{9E34EB22-8DD5-4EAE-B581-842B3FF5A881}"/>
              </a:ext>
            </a:extLst>
          </p:cNvPr>
          <p:cNvSpPr>
            <a:spLocks noGrp="1"/>
          </p:cNvSpPr>
          <p:nvPr>
            <p:ph type="sldNum" sz="quarter" idx="12"/>
          </p:nvPr>
        </p:nvSpPr>
        <p:spPr/>
        <p:txBody>
          <a:bodyPr/>
          <a:lstStyle/>
          <a:p>
            <a:fld id="{0778C724-3839-4D76-A707-B4C23905D055}" type="slidenum">
              <a:rPr lang="en-US" smtClean="0"/>
              <a:t>54</a:t>
            </a:fld>
            <a:endParaRPr lang="en-US"/>
          </a:p>
        </p:txBody>
      </p:sp>
      <p:sp>
        <p:nvSpPr>
          <p:cNvPr id="3" name="Footer Placeholder 1">
            <a:extLst>
              <a:ext uri="{FF2B5EF4-FFF2-40B4-BE49-F238E27FC236}">
                <a16:creationId xmlns:a16="http://schemas.microsoft.com/office/drawing/2014/main" id="{1E10FE8B-83D7-F9D5-6692-4316A0078DA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8" name="Online Media 7" descr="PLoRa: A long-range data network from ambient LoRa transmissions (Sigcomm'18)">
            <a:hlinkClick r:id="" action="ppaction://media"/>
            <a:extLst>
              <a:ext uri="{FF2B5EF4-FFF2-40B4-BE49-F238E27FC236}">
                <a16:creationId xmlns:a16="http://schemas.microsoft.com/office/drawing/2014/main" id="{6FDE026D-AAE3-26D3-0F90-3C70E52C93B6}"/>
              </a:ext>
            </a:extLst>
          </p:cNvPr>
          <p:cNvPicPr>
            <a:picLocks noRot="1" noChangeAspect="1"/>
          </p:cNvPicPr>
          <p:nvPr>
            <a:videoFile r:link="rId1"/>
          </p:nvPr>
        </p:nvPicPr>
        <p:blipFill>
          <a:blip r:embed="rId3"/>
          <a:stretch>
            <a:fillRect/>
          </a:stretch>
        </p:blipFill>
        <p:spPr>
          <a:xfrm>
            <a:off x="1668117" y="1352842"/>
            <a:ext cx="8855765" cy="5003508"/>
          </a:xfrm>
          <a:prstGeom prst="rect">
            <a:avLst/>
          </a:prstGeom>
        </p:spPr>
      </p:pic>
    </p:spTree>
    <p:extLst>
      <p:ext uri="{BB962C8B-B14F-4D97-AF65-F5344CB8AC3E}">
        <p14:creationId xmlns:p14="http://schemas.microsoft.com/office/powerpoint/2010/main" val="190987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AAC-0198-4EA2-83FF-4162D69B1B50}"/>
              </a:ext>
            </a:extLst>
          </p:cNvPr>
          <p:cNvSpPr>
            <a:spLocks noGrp="1"/>
          </p:cNvSpPr>
          <p:nvPr>
            <p:ph type="title"/>
          </p:nvPr>
        </p:nvSpPr>
        <p:spPr/>
        <p:txBody>
          <a:bodyPr/>
          <a:lstStyle/>
          <a:p>
            <a:r>
              <a:rPr lang="en-US" dirty="0"/>
              <a:t>Very low-power, battery-free, LoRa</a:t>
            </a:r>
          </a:p>
        </p:txBody>
      </p:sp>
      <p:sp>
        <p:nvSpPr>
          <p:cNvPr id="4" name="Slide Number Placeholder 3">
            <a:extLst>
              <a:ext uri="{FF2B5EF4-FFF2-40B4-BE49-F238E27FC236}">
                <a16:creationId xmlns:a16="http://schemas.microsoft.com/office/drawing/2014/main" id="{9E34EB22-8DD5-4EAE-B581-842B3FF5A881}"/>
              </a:ext>
            </a:extLst>
          </p:cNvPr>
          <p:cNvSpPr>
            <a:spLocks noGrp="1"/>
          </p:cNvSpPr>
          <p:nvPr>
            <p:ph type="sldNum" sz="quarter" idx="12"/>
          </p:nvPr>
        </p:nvSpPr>
        <p:spPr/>
        <p:txBody>
          <a:bodyPr/>
          <a:lstStyle/>
          <a:p>
            <a:fld id="{0778C724-3839-4D76-A707-B4C23905D055}" type="slidenum">
              <a:rPr lang="en-US" smtClean="0"/>
              <a:t>55</a:t>
            </a:fld>
            <a:endParaRPr lang="en-US"/>
          </a:p>
        </p:txBody>
      </p:sp>
      <p:pic>
        <p:nvPicPr>
          <p:cNvPr id="7" name="MobiCom 2021 - Teaser - PassiveLiFi_ Rethinking LiFi for Low-Power and Long Range RF Backscatter" descr="MobiCom 2021 - Teaser - PassiveLiFi_ Rethinking LiFi for Low-Power and Long Range RF Backscatter">
            <a:hlinkClick r:id="" action="ppaction://media"/>
            <a:extLst>
              <a:ext uri="{FF2B5EF4-FFF2-40B4-BE49-F238E27FC236}">
                <a16:creationId xmlns:a16="http://schemas.microsoft.com/office/drawing/2014/main" id="{1829DA0A-4292-8D72-33B2-1289DA2A22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41064" y="1773438"/>
            <a:ext cx="7709872" cy="4336803"/>
          </a:xfrm>
          <a:prstGeom prst="rect">
            <a:avLst/>
          </a:prstGeom>
        </p:spPr>
      </p:pic>
      <p:sp>
        <p:nvSpPr>
          <p:cNvPr id="3" name="Footer Placeholder 1">
            <a:extLst>
              <a:ext uri="{FF2B5EF4-FFF2-40B4-BE49-F238E27FC236}">
                <a16:creationId xmlns:a16="http://schemas.microsoft.com/office/drawing/2014/main" id="{687EBE8A-AFC1-E61E-D083-05DD43DB98A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3194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816F-9926-495B-A8C6-CDABC199A32E}"/>
              </a:ext>
            </a:extLst>
          </p:cNvPr>
          <p:cNvSpPr>
            <a:spLocks noGrp="1"/>
          </p:cNvSpPr>
          <p:nvPr>
            <p:ph type="title"/>
          </p:nvPr>
        </p:nvSpPr>
        <p:spPr/>
        <p:txBody>
          <a:bodyPr/>
          <a:lstStyle/>
          <a:p>
            <a:r>
              <a:rPr lang="en-US" dirty="0"/>
              <a:t>LoRaWAN network providers</a:t>
            </a:r>
          </a:p>
        </p:txBody>
      </p:sp>
      <p:sp>
        <p:nvSpPr>
          <p:cNvPr id="3" name="Content Placeholder 2">
            <a:extLst>
              <a:ext uri="{FF2B5EF4-FFF2-40B4-BE49-F238E27FC236}">
                <a16:creationId xmlns:a16="http://schemas.microsoft.com/office/drawing/2014/main" id="{623A0197-B82A-4969-9674-96524FE65C50}"/>
              </a:ext>
            </a:extLst>
          </p:cNvPr>
          <p:cNvSpPr>
            <a:spLocks noGrp="1"/>
          </p:cNvSpPr>
          <p:nvPr>
            <p:ph idx="1"/>
          </p:nvPr>
        </p:nvSpPr>
        <p:spPr>
          <a:xfrm>
            <a:off x="838200" y="1825625"/>
            <a:ext cx="10515600" cy="2282141"/>
          </a:xfrm>
        </p:spPr>
        <p:txBody>
          <a:bodyPr/>
          <a:lstStyle/>
          <a:p>
            <a:r>
              <a:rPr lang="en-US" dirty="0">
                <a:latin typeface="+mj-lt"/>
              </a:rPr>
              <a:t>Network provides with a deployment of gateways </a:t>
            </a:r>
          </a:p>
          <a:p>
            <a:pPr lvl="1"/>
            <a:r>
              <a:rPr lang="en-US" dirty="0">
                <a:latin typeface="+mj-lt"/>
              </a:rPr>
              <a:t>The Things Network (predominantly in Europe)</a:t>
            </a:r>
          </a:p>
          <a:p>
            <a:pPr lvl="1"/>
            <a:r>
              <a:rPr lang="en-US" dirty="0">
                <a:latin typeface="+mj-lt"/>
              </a:rPr>
              <a:t>Helium</a:t>
            </a:r>
          </a:p>
          <a:p>
            <a:pPr lvl="2"/>
            <a:r>
              <a:rPr lang="en-US" dirty="0">
                <a:latin typeface="+mj-lt"/>
              </a:rPr>
              <a:t>Any can buy and install their own gateway, which serves everyone</a:t>
            </a:r>
          </a:p>
          <a:p>
            <a:pPr lvl="2"/>
            <a:r>
              <a:rPr lang="en-US" dirty="0">
                <a:latin typeface="+mj-lt"/>
              </a:rPr>
              <a:t>Microtransactions to pay for communication</a:t>
            </a:r>
          </a:p>
        </p:txBody>
      </p:sp>
      <p:sp>
        <p:nvSpPr>
          <p:cNvPr id="4" name="Slide Number Placeholder 3">
            <a:extLst>
              <a:ext uri="{FF2B5EF4-FFF2-40B4-BE49-F238E27FC236}">
                <a16:creationId xmlns:a16="http://schemas.microsoft.com/office/drawing/2014/main" id="{83C59C2C-735C-414C-B77F-CBE9561C4699}"/>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6" name="Picture 5" descr="Logo&#10;&#10;Description automatically generated">
            <a:extLst>
              <a:ext uri="{FF2B5EF4-FFF2-40B4-BE49-F238E27FC236}">
                <a16:creationId xmlns:a16="http://schemas.microsoft.com/office/drawing/2014/main" id="{F95F6479-6DF2-97C6-C593-B01860E52F00}"/>
              </a:ext>
            </a:extLst>
          </p:cNvPr>
          <p:cNvPicPr>
            <a:picLocks noChangeAspect="1"/>
          </p:cNvPicPr>
          <p:nvPr/>
        </p:nvPicPr>
        <p:blipFill>
          <a:blip r:embed="rId2"/>
          <a:stretch>
            <a:fillRect/>
          </a:stretch>
        </p:blipFill>
        <p:spPr>
          <a:xfrm>
            <a:off x="838200" y="4452359"/>
            <a:ext cx="4932878" cy="1730618"/>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3E038A4F-6358-44F4-054A-7688C7CAFBA1}"/>
              </a:ext>
            </a:extLst>
          </p:cNvPr>
          <p:cNvPicPr>
            <a:picLocks noChangeAspect="1"/>
          </p:cNvPicPr>
          <p:nvPr/>
        </p:nvPicPr>
        <p:blipFill>
          <a:blip r:embed="rId3"/>
          <a:stretch>
            <a:fillRect/>
          </a:stretch>
        </p:blipFill>
        <p:spPr>
          <a:xfrm>
            <a:off x="6770168" y="4911558"/>
            <a:ext cx="4433368" cy="812220"/>
          </a:xfrm>
          <a:prstGeom prst="rect">
            <a:avLst/>
          </a:prstGeom>
        </p:spPr>
      </p:pic>
      <p:sp>
        <p:nvSpPr>
          <p:cNvPr id="5" name="Footer Placeholder 1">
            <a:extLst>
              <a:ext uri="{FF2B5EF4-FFF2-40B4-BE49-F238E27FC236}">
                <a16:creationId xmlns:a16="http://schemas.microsoft.com/office/drawing/2014/main" id="{540CEA97-E452-4E14-E81A-BC2AF26F3A0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79859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79BD-9BC2-2841-A41B-093422D7CF4B}"/>
              </a:ext>
            </a:extLst>
          </p:cNvPr>
          <p:cNvSpPr>
            <a:spLocks noGrp="1"/>
          </p:cNvSpPr>
          <p:nvPr>
            <p:ph type="title"/>
          </p:nvPr>
        </p:nvSpPr>
        <p:spPr/>
        <p:txBody>
          <a:bodyPr/>
          <a:lstStyle/>
          <a:p>
            <a:r>
              <a:rPr lang="en-US" dirty="0"/>
              <a:t>TTN Scale [Jan 2022]</a:t>
            </a:r>
          </a:p>
        </p:txBody>
      </p:sp>
      <p:sp>
        <p:nvSpPr>
          <p:cNvPr id="3" name="Content Placeholder 2">
            <a:extLst>
              <a:ext uri="{FF2B5EF4-FFF2-40B4-BE49-F238E27FC236}">
                <a16:creationId xmlns:a16="http://schemas.microsoft.com/office/drawing/2014/main" id="{1DA9C319-8F7D-1E46-AB03-AFA7DE4B29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DDDF07A-266D-5940-B573-E647DADC2F06}"/>
              </a:ext>
            </a:extLst>
          </p:cNvPr>
          <p:cNvSpPr>
            <a:spLocks noGrp="1"/>
          </p:cNvSpPr>
          <p:nvPr>
            <p:ph type="sldNum" sz="quarter" idx="12"/>
          </p:nvPr>
        </p:nvSpPr>
        <p:spPr/>
        <p:txBody>
          <a:bodyPr/>
          <a:lstStyle/>
          <a:p>
            <a:pPr algn="r"/>
            <a:fld id="{434A358D-2637-E146-A3BD-05BD470B507B}" type="slidenum">
              <a:rPr lang="en-US" smtClean="0"/>
              <a:pPr algn="r"/>
              <a:t>57</a:t>
            </a:fld>
            <a:endParaRPr lang="en-US" dirty="0"/>
          </a:p>
        </p:txBody>
      </p:sp>
      <p:pic>
        <p:nvPicPr>
          <p:cNvPr id="5" name="Picture 4">
            <a:extLst>
              <a:ext uri="{FF2B5EF4-FFF2-40B4-BE49-F238E27FC236}">
                <a16:creationId xmlns:a16="http://schemas.microsoft.com/office/drawing/2014/main" id="{6DDD2928-8A09-8F48-A8F7-2DB9EA87597B}"/>
              </a:ext>
            </a:extLst>
          </p:cNvPr>
          <p:cNvPicPr>
            <a:picLocks noChangeAspect="1"/>
          </p:cNvPicPr>
          <p:nvPr/>
        </p:nvPicPr>
        <p:blipFill>
          <a:blip r:embed="rId2"/>
          <a:stretch>
            <a:fillRect/>
          </a:stretch>
        </p:blipFill>
        <p:spPr>
          <a:xfrm>
            <a:off x="442640" y="1307816"/>
            <a:ext cx="11205768" cy="4941289"/>
          </a:xfrm>
          <a:prstGeom prst="rect">
            <a:avLst/>
          </a:prstGeom>
        </p:spPr>
      </p:pic>
      <p:sp>
        <p:nvSpPr>
          <p:cNvPr id="6" name="Oval 5">
            <a:extLst>
              <a:ext uri="{FF2B5EF4-FFF2-40B4-BE49-F238E27FC236}">
                <a16:creationId xmlns:a16="http://schemas.microsoft.com/office/drawing/2014/main" id="{1613947F-64D6-3648-B234-4226CB6E08DE}"/>
              </a:ext>
            </a:extLst>
          </p:cNvPr>
          <p:cNvSpPr/>
          <p:nvPr/>
        </p:nvSpPr>
        <p:spPr>
          <a:xfrm>
            <a:off x="9505101" y="5746547"/>
            <a:ext cx="1172607" cy="63678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Footer Placeholder 1">
            <a:extLst>
              <a:ext uri="{FF2B5EF4-FFF2-40B4-BE49-F238E27FC236}">
                <a16:creationId xmlns:a16="http://schemas.microsoft.com/office/drawing/2014/main" id="{42D21E51-D68E-9A57-8631-9CDB129FAA5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96688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0191-D01E-3F40-83A1-890DA80182CE}"/>
              </a:ext>
            </a:extLst>
          </p:cNvPr>
          <p:cNvSpPr>
            <a:spLocks noGrp="1"/>
          </p:cNvSpPr>
          <p:nvPr>
            <p:ph type="title"/>
          </p:nvPr>
        </p:nvSpPr>
        <p:spPr/>
        <p:txBody>
          <a:bodyPr/>
          <a:lstStyle/>
          <a:p>
            <a:r>
              <a:rPr lang="en-US" dirty="0"/>
              <a:t>Helium Scale [Jan 2022]</a:t>
            </a:r>
          </a:p>
        </p:txBody>
      </p:sp>
      <p:sp>
        <p:nvSpPr>
          <p:cNvPr id="3" name="Content Placeholder 2">
            <a:extLst>
              <a:ext uri="{FF2B5EF4-FFF2-40B4-BE49-F238E27FC236}">
                <a16:creationId xmlns:a16="http://schemas.microsoft.com/office/drawing/2014/main" id="{85AAF763-5F53-9146-814C-7E691DEA047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EAEE4DE-DB0C-1B4B-9DCB-4FADA5721F7D}"/>
              </a:ext>
            </a:extLst>
          </p:cNvPr>
          <p:cNvSpPr>
            <a:spLocks noGrp="1"/>
          </p:cNvSpPr>
          <p:nvPr>
            <p:ph type="sldNum" sz="quarter" idx="12"/>
          </p:nvPr>
        </p:nvSpPr>
        <p:spPr/>
        <p:txBody>
          <a:bodyPr/>
          <a:lstStyle/>
          <a:p>
            <a:pPr algn="r"/>
            <a:fld id="{434A358D-2637-E146-A3BD-05BD470B507B}" type="slidenum">
              <a:rPr lang="en-US" smtClean="0"/>
              <a:pPr algn="r"/>
              <a:t>58</a:t>
            </a:fld>
            <a:endParaRPr lang="en-US" dirty="0"/>
          </a:p>
        </p:txBody>
      </p:sp>
      <p:pic>
        <p:nvPicPr>
          <p:cNvPr id="5" name="Picture 4">
            <a:extLst>
              <a:ext uri="{FF2B5EF4-FFF2-40B4-BE49-F238E27FC236}">
                <a16:creationId xmlns:a16="http://schemas.microsoft.com/office/drawing/2014/main" id="{470CD67D-625B-1543-BEA7-6CDBE53AC087}"/>
              </a:ext>
            </a:extLst>
          </p:cNvPr>
          <p:cNvPicPr>
            <a:picLocks noChangeAspect="1"/>
          </p:cNvPicPr>
          <p:nvPr/>
        </p:nvPicPr>
        <p:blipFill>
          <a:blip r:embed="rId2"/>
          <a:stretch>
            <a:fillRect/>
          </a:stretch>
        </p:blipFill>
        <p:spPr>
          <a:xfrm>
            <a:off x="0" y="1513419"/>
            <a:ext cx="12192000" cy="4467941"/>
          </a:xfrm>
          <a:prstGeom prst="rect">
            <a:avLst/>
          </a:prstGeom>
        </p:spPr>
      </p:pic>
      <p:sp>
        <p:nvSpPr>
          <p:cNvPr id="6" name="Oval 5">
            <a:extLst>
              <a:ext uri="{FF2B5EF4-FFF2-40B4-BE49-F238E27FC236}">
                <a16:creationId xmlns:a16="http://schemas.microsoft.com/office/drawing/2014/main" id="{2AD1A3D2-E8A8-704D-9284-4FAE17E30F51}"/>
              </a:ext>
            </a:extLst>
          </p:cNvPr>
          <p:cNvSpPr/>
          <p:nvPr/>
        </p:nvSpPr>
        <p:spPr>
          <a:xfrm>
            <a:off x="1" y="1607479"/>
            <a:ext cx="1172607" cy="761031"/>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0" name="Group 9">
            <a:extLst>
              <a:ext uri="{FF2B5EF4-FFF2-40B4-BE49-F238E27FC236}">
                <a16:creationId xmlns:a16="http://schemas.microsoft.com/office/drawing/2014/main" id="{A06E7B70-3A26-CF45-9B1C-C57A036D956A}"/>
              </a:ext>
            </a:extLst>
          </p:cNvPr>
          <p:cNvGrpSpPr/>
          <p:nvPr/>
        </p:nvGrpSpPr>
        <p:grpSpPr>
          <a:xfrm>
            <a:off x="535827" y="2047295"/>
            <a:ext cx="1716199" cy="314744"/>
            <a:chOff x="401870" y="1535471"/>
            <a:chExt cx="1287149" cy="236058"/>
          </a:xfrm>
        </p:grpSpPr>
        <p:sp>
          <p:nvSpPr>
            <p:cNvPr id="7" name="Oval 6">
              <a:extLst>
                <a:ext uri="{FF2B5EF4-FFF2-40B4-BE49-F238E27FC236}">
                  <a16:creationId xmlns:a16="http://schemas.microsoft.com/office/drawing/2014/main" id="{800C8FE5-67ED-194C-8F89-730858BBD259}"/>
                </a:ext>
              </a:extLst>
            </p:cNvPr>
            <p:cNvSpPr/>
            <p:nvPr/>
          </p:nvSpPr>
          <p:spPr>
            <a:xfrm>
              <a:off x="1170665" y="1535471"/>
              <a:ext cx="518354" cy="236058"/>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9" name="Straight Arrow Connector 8">
              <a:extLst>
                <a:ext uri="{FF2B5EF4-FFF2-40B4-BE49-F238E27FC236}">
                  <a16:creationId xmlns:a16="http://schemas.microsoft.com/office/drawing/2014/main" id="{3A43566F-789D-384A-BABB-0D58A5A493C2}"/>
                </a:ext>
              </a:extLst>
            </p:cNvPr>
            <p:cNvCxnSpPr>
              <a:stCxn id="7" idx="2"/>
            </p:cNvCxnSpPr>
            <p:nvPr/>
          </p:nvCxnSpPr>
          <p:spPr>
            <a:xfrm flipH="1" flipV="1">
              <a:off x="401870" y="1630777"/>
              <a:ext cx="768795" cy="227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8" name="Footer Placeholder 1">
            <a:extLst>
              <a:ext uri="{FF2B5EF4-FFF2-40B4-BE49-F238E27FC236}">
                <a16:creationId xmlns:a16="http://schemas.microsoft.com/office/drawing/2014/main" id="{36FBEB89-2FAB-0F37-CDAE-CAEF460BBF64}"/>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68102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0191-D01E-3F40-83A1-890DA80182CE}"/>
              </a:ext>
            </a:extLst>
          </p:cNvPr>
          <p:cNvSpPr>
            <a:spLocks noGrp="1"/>
          </p:cNvSpPr>
          <p:nvPr>
            <p:ph type="title"/>
          </p:nvPr>
        </p:nvSpPr>
        <p:spPr/>
        <p:txBody>
          <a:bodyPr/>
          <a:lstStyle/>
          <a:p>
            <a:r>
              <a:rPr lang="en-US" dirty="0"/>
              <a:t>Things Network</a:t>
            </a:r>
          </a:p>
        </p:txBody>
      </p:sp>
      <p:sp>
        <p:nvSpPr>
          <p:cNvPr id="4" name="Slide Number Placeholder 3">
            <a:extLst>
              <a:ext uri="{FF2B5EF4-FFF2-40B4-BE49-F238E27FC236}">
                <a16:creationId xmlns:a16="http://schemas.microsoft.com/office/drawing/2014/main" id="{2EAEE4DE-DB0C-1B4B-9DCB-4FADA5721F7D}"/>
              </a:ext>
            </a:extLst>
          </p:cNvPr>
          <p:cNvSpPr>
            <a:spLocks noGrp="1"/>
          </p:cNvSpPr>
          <p:nvPr>
            <p:ph type="sldNum" sz="quarter" idx="12"/>
          </p:nvPr>
        </p:nvSpPr>
        <p:spPr/>
        <p:txBody>
          <a:bodyPr/>
          <a:lstStyle/>
          <a:p>
            <a:pPr algn="r"/>
            <a:fld id="{434A358D-2637-E146-A3BD-05BD470B507B}" type="slidenum">
              <a:rPr lang="en-US" smtClean="0"/>
              <a:pPr algn="r"/>
              <a:t>59</a:t>
            </a:fld>
            <a:endParaRPr lang="en-US" dirty="0"/>
          </a:p>
        </p:txBody>
      </p:sp>
      <p:pic>
        <p:nvPicPr>
          <p:cNvPr id="8" name="SnapSave.io-The Things Network" descr="SnapSave.io-The Things Network">
            <a:hlinkClick r:id="" action="ppaction://media"/>
            <a:extLst>
              <a:ext uri="{FF2B5EF4-FFF2-40B4-BE49-F238E27FC236}">
                <a16:creationId xmlns:a16="http://schemas.microsoft.com/office/drawing/2014/main" id="{D273CE10-573E-2A43-BB87-633908473D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58303" y="1603128"/>
            <a:ext cx="8605837" cy="4840783"/>
          </a:xfrm>
          <a:prstGeom prst="rect">
            <a:avLst/>
          </a:prstGeom>
        </p:spPr>
      </p:pic>
      <p:sp>
        <p:nvSpPr>
          <p:cNvPr id="3" name="Footer Placeholder 1">
            <a:extLst>
              <a:ext uri="{FF2B5EF4-FFF2-40B4-BE49-F238E27FC236}">
                <a16:creationId xmlns:a16="http://schemas.microsoft.com/office/drawing/2014/main" id="{9EC0AD89-78B9-BCB0-A3B8-FD7FABB4DF4F}"/>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78279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Invited lecture 3: TBD</a:t>
            </a: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a:t>
            </a:fld>
            <a:endParaRPr lang="sv-SE"/>
          </a:p>
        </p:txBody>
      </p:sp>
      <p:pic>
        <p:nvPicPr>
          <p:cNvPr id="8" name="Picture 7" descr="A picture containing text, indoor, doll, toy&#10;&#10;Description automatically generated">
            <a:extLst>
              <a:ext uri="{FF2B5EF4-FFF2-40B4-BE49-F238E27FC236}">
                <a16:creationId xmlns:a16="http://schemas.microsoft.com/office/drawing/2014/main" id="{13991580-E691-52EA-30A3-4C9537DFAD53}"/>
              </a:ext>
            </a:extLst>
          </p:cNvPr>
          <p:cNvPicPr>
            <a:picLocks noChangeAspect="1"/>
          </p:cNvPicPr>
          <p:nvPr/>
        </p:nvPicPr>
        <p:blipFill>
          <a:blip r:embed="rId3"/>
          <a:stretch>
            <a:fillRect/>
          </a:stretch>
        </p:blipFill>
        <p:spPr>
          <a:xfrm>
            <a:off x="3369212" y="1613619"/>
            <a:ext cx="4680216" cy="4680216"/>
          </a:xfrm>
          <a:prstGeom prst="rect">
            <a:avLst/>
          </a:prstGeom>
        </p:spPr>
      </p:pic>
      <p:sp>
        <p:nvSpPr>
          <p:cNvPr id="3" name="Footer Placeholder 1">
            <a:extLst>
              <a:ext uri="{FF2B5EF4-FFF2-40B4-BE49-F238E27FC236}">
                <a16:creationId xmlns:a16="http://schemas.microsoft.com/office/drawing/2014/main" id="{69FD9408-49AF-D75A-9098-281CD79E9FB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613274941"/>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0191-D01E-3F40-83A1-890DA80182CE}"/>
              </a:ext>
            </a:extLst>
          </p:cNvPr>
          <p:cNvSpPr>
            <a:spLocks noGrp="1"/>
          </p:cNvSpPr>
          <p:nvPr>
            <p:ph type="title"/>
          </p:nvPr>
        </p:nvSpPr>
        <p:spPr/>
        <p:txBody>
          <a:bodyPr/>
          <a:lstStyle/>
          <a:p>
            <a:r>
              <a:rPr lang="en-US" dirty="0">
                <a:latin typeface="+mn-lt"/>
              </a:rPr>
              <a:t>Helium Network</a:t>
            </a:r>
          </a:p>
        </p:txBody>
      </p:sp>
      <p:sp>
        <p:nvSpPr>
          <p:cNvPr id="4" name="Slide Number Placeholder 3">
            <a:extLst>
              <a:ext uri="{FF2B5EF4-FFF2-40B4-BE49-F238E27FC236}">
                <a16:creationId xmlns:a16="http://schemas.microsoft.com/office/drawing/2014/main" id="{2EAEE4DE-DB0C-1B4B-9DCB-4FADA5721F7D}"/>
              </a:ext>
            </a:extLst>
          </p:cNvPr>
          <p:cNvSpPr>
            <a:spLocks noGrp="1"/>
          </p:cNvSpPr>
          <p:nvPr>
            <p:ph type="sldNum" sz="quarter" idx="12"/>
          </p:nvPr>
        </p:nvSpPr>
        <p:spPr/>
        <p:txBody>
          <a:bodyPr/>
          <a:lstStyle/>
          <a:p>
            <a:pPr algn="r"/>
            <a:fld id="{434A358D-2637-E146-A3BD-05BD470B507B}" type="slidenum">
              <a:rPr lang="en-US" smtClean="0"/>
              <a:pPr algn="r"/>
              <a:t>60</a:t>
            </a:fld>
            <a:endParaRPr lang="en-US" dirty="0"/>
          </a:p>
        </p:txBody>
      </p:sp>
      <p:sp>
        <p:nvSpPr>
          <p:cNvPr id="5" name="Footer Placeholder 1">
            <a:extLst>
              <a:ext uri="{FF2B5EF4-FFF2-40B4-BE49-F238E27FC236}">
                <a16:creationId xmlns:a16="http://schemas.microsoft.com/office/drawing/2014/main" id="{6DA1934D-36EA-9897-F83E-FD233BA0D664}"/>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6" name="Online Media 5" descr="What's Helium? Glad You Asked.">
            <a:hlinkClick r:id="" action="ppaction://media"/>
            <a:extLst>
              <a:ext uri="{FF2B5EF4-FFF2-40B4-BE49-F238E27FC236}">
                <a16:creationId xmlns:a16="http://schemas.microsoft.com/office/drawing/2014/main" id="{65DD9E43-F447-0F4E-284D-8A3F77E7B5D3}"/>
              </a:ext>
            </a:extLst>
          </p:cNvPr>
          <p:cNvPicPr>
            <a:picLocks noRot="1" noChangeAspect="1"/>
          </p:cNvPicPr>
          <p:nvPr>
            <a:videoFile r:link="rId1"/>
          </p:nvPr>
        </p:nvPicPr>
        <p:blipFill>
          <a:blip r:embed="rId3"/>
          <a:stretch>
            <a:fillRect/>
          </a:stretch>
        </p:blipFill>
        <p:spPr>
          <a:xfrm>
            <a:off x="1717813" y="1408999"/>
            <a:ext cx="8756374" cy="4947351"/>
          </a:xfrm>
          <a:prstGeom prst="rect">
            <a:avLst/>
          </a:prstGeom>
        </p:spPr>
      </p:pic>
    </p:spTree>
    <p:extLst>
      <p:ext uri="{BB962C8B-B14F-4D97-AF65-F5344CB8AC3E}">
        <p14:creationId xmlns:p14="http://schemas.microsoft.com/office/powerpoint/2010/main" val="292389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61</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Readings due for third week of September</a:t>
            </a:r>
            <a:endParaRPr lang="en-SE" dirty="0">
              <a:latin typeface="+mn-lt"/>
            </a:endParaRPr>
          </a:p>
        </p:txBody>
      </p:sp>
      <p:sp>
        <p:nvSpPr>
          <p:cNvPr id="2" name="Content Placeholder 2">
            <a:extLst>
              <a:ext uri="{FF2B5EF4-FFF2-40B4-BE49-F238E27FC236}">
                <a16:creationId xmlns:a16="http://schemas.microsoft.com/office/drawing/2014/main" id="{4535DF8B-0CEF-1295-5E1A-345B995818C9}"/>
              </a:ext>
            </a:extLst>
          </p:cNvPr>
          <p:cNvSpPr>
            <a:spLocks noGrp="1"/>
          </p:cNvSpPr>
          <p:nvPr>
            <p:ph idx="1"/>
          </p:nvPr>
        </p:nvSpPr>
        <p:spPr>
          <a:xfrm>
            <a:off x="559675" y="1894225"/>
            <a:ext cx="11072649" cy="2129294"/>
          </a:xfrm>
        </p:spPr>
        <p:txBody>
          <a:bodyPr>
            <a:normAutofit/>
          </a:bodyPr>
          <a:lstStyle/>
          <a:p>
            <a:r>
              <a:rPr lang="en-US" dirty="0">
                <a:latin typeface="+mj-lt"/>
              </a:rPr>
              <a:t>Helium overview (not to be submitted): Helium whitepaper </a:t>
            </a:r>
          </a:p>
          <a:p>
            <a:r>
              <a:rPr lang="en-US" dirty="0">
                <a:latin typeface="+mj-lt"/>
              </a:rPr>
              <a:t>Federated Infrastructure: Usage, Patterns, and Insights from “The People’s Network” – ACM IMC 2021 (To be submitted)</a:t>
            </a:r>
          </a:p>
          <a:p>
            <a:pPr marL="0" indent="0">
              <a:buNone/>
            </a:pPr>
            <a:endParaRPr lang="en-US" dirty="0">
              <a:latin typeface="+mj-lt"/>
            </a:endParaRPr>
          </a:p>
        </p:txBody>
      </p:sp>
    </p:spTree>
    <p:extLst>
      <p:ext uri="{BB962C8B-B14F-4D97-AF65-F5344CB8AC3E}">
        <p14:creationId xmlns:p14="http://schemas.microsoft.com/office/powerpoint/2010/main" val="37700236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232" y="1928769"/>
            <a:ext cx="11091536" cy="1685229"/>
          </a:xfrm>
        </p:spPr>
        <p:txBody>
          <a:bodyPr>
            <a:normAutofit/>
          </a:bodyPr>
          <a:lstStyle/>
          <a:p>
            <a:br>
              <a:rPr lang="en-GB" sz="4800" u="none" strike="noStrike" dirty="0">
                <a:effectLst/>
              </a:rPr>
            </a:br>
            <a:r>
              <a:rPr lang="en-GB" sz="4800" u="none" strike="noStrike" dirty="0">
                <a:effectLst/>
              </a:rPr>
              <a:t>CS 6204 - Advanced Topics in Networking </a:t>
            </a:r>
            <a:endParaRPr lang="en-US" sz="16600" dirty="0"/>
          </a:p>
        </p:txBody>
      </p:sp>
      <p:sp>
        <p:nvSpPr>
          <p:cNvPr id="3" name="Subtitle 2"/>
          <p:cNvSpPr>
            <a:spLocks noGrp="1"/>
          </p:cNvSpPr>
          <p:nvPr>
            <p:ph type="subTitle" idx="1"/>
          </p:nvPr>
        </p:nvSpPr>
        <p:spPr>
          <a:xfrm>
            <a:off x="1524000" y="3947050"/>
            <a:ext cx="9144000" cy="1743197"/>
          </a:xfrm>
        </p:spPr>
        <p:txBody>
          <a:bodyPr>
            <a:normAutofit fontScale="92500" lnSpcReduction="20000"/>
          </a:bodyPr>
          <a:lstStyle/>
          <a:p>
            <a:r>
              <a:rPr lang="en-US" sz="3900" b="1" dirty="0">
                <a:latin typeface="+mj-lt"/>
              </a:rPr>
              <a:t>Ambuj Varshney</a:t>
            </a:r>
          </a:p>
          <a:p>
            <a:r>
              <a:rPr lang="en-US" sz="2600" dirty="0" err="1">
                <a:latin typeface="+mj-lt"/>
              </a:rPr>
              <a:t>ambujv@nus.edu.sg</a:t>
            </a:r>
            <a:endParaRPr lang="en-US" sz="2600" dirty="0">
              <a:latin typeface="+mj-lt"/>
            </a:endParaRPr>
          </a:p>
          <a:p>
            <a:r>
              <a:rPr lang="en-US" sz="2600" dirty="0">
                <a:latin typeface="+mj-lt"/>
              </a:rPr>
              <a:t>http://ambuj.se</a:t>
            </a: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62</a:t>
            </a:fld>
            <a:endParaRPr lang="sv-SE"/>
          </a:p>
        </p:txBody>
      </p:sp>
    </p:spTree>
    <p:extLst>
      <p:ext uri="{BB962C8B-B14F-4D97-AF65-F5344CB8AC3E}">
        <p14:creationId xmlns:p14="http://schemas.microsoft.com/office/powerpoint/2010/main" val="28644822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pPr marL="514350" indent="-514350">
              <a:buAutoNum type="arabicPeriod"/>
            </a:pPr>
            <a:r>
              <a:rPr lang="en-US" dirty="0">
                <a:latin typeface="+mj-lt"/>
              </a:rPr>
              <a:t>Review: last lecture’s topics – signal, modulation</a:t>
            </a:r>
          </a:p>
          <a:p>
            <a:pPr marL="514350" indent="-514350">
              <a:buAutoNum type="arabicPeriod"/>
            </a:pPr>
            <a:r>
              <a:rPr lang="en-US" dirty="0">
                <a:latin typeface="+mj-lt"/>
              </a:rPr>
              <a:t>Brief overview of </a:t>
            </a:r>
            <a:r>
              <a:rPr lang="en-US" dirty="0" err="1">
                <a:latin typeface="+mj-lt"/>
              </a:rPr>
              <a:t>WiFi</a:t>
            </a:r>
            <a:r>
              <a:rPr lang="en-US" dirty="0">
                <a:latin typeface="+mj-lt"/>
              </a:rPr>
              <a:t> communication</a:t>
            </a:r>
          </a:p>
          <a:p>
            <a:pPr marL="514350" indent="-514350">
              <a:buAutoNum type="arabicPeriod"/>
            </a:pPr>
            <a:r>
              <a:rPr lang="en-US" dirty="0">
                <a:latin typeface="+mj-lt"/>
              </a:rPr>
              <a:t>Long-range, Low-power, wireless communication</a:t>
            </a: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7</a:t>
            </a:fld>
            <a:endParaRPr lang="sv-SE"/>
          </a:p>
        </p:txBody>
      </p:sp>
      <p:sp>
        <p:nvSpPr>
          <p:cNvPr id="3" name="Footer Placeholder 1">
            <a:extLst>
              <a:ext uri="{FF2B5EF4-FFF2-40B4-BE49-F238E27FC236}">
                <a16:creationId xmlns:a16="http://schemas.microsoft.com/office/drawing/2014/main" id="{F759D664-51D7-9D58-0934-346B202C7FF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542688995"/>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Four major components of IoT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8</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0420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669575"/>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41009" y="3823464"/>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29934" y="5558847"/>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906321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Four major components of IoT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9</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0420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669575"/>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41009" y="3823464"/>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29934" y="5558847"/>
            <a:ext cx="1718734" cy="707886"/>
          </a:xfrm>
          <a:prstGeom prst="rect">
            <a:avLst/>
          </a:prstGeom>
          <a:noFill/>
        </p:spPr>
        <p:txBody>
          <a:bodyPr wrap="square">
            <a:spAutoFit/>
          </a:bodyPr>
          <a:lstStyle/>
          <a:p>
            <a:pPr algn="ctr"/>
            <a:r>
              <a:rPr lang="en-US" sz="2000" b="1" dirty="0">
                <a:solidFill>
                  <a:srgbClr val="FF0000"/>
                </a:solidFill>
                <a:latin typeface="+mj-lt"/>
              </a:rPr>
              <a:t>Wireless Connectivity</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
        <p:nvSpPr>
          <p:cNvPr id="3" name="Footer Placeholder 1">
            <a:extLst>
              <a:ext uri="{FF2B5EF4-FFF2-40B4-BE49-F238E27FC236}">
                <a16:creationId xmlns:a16="http://schemas.microsoft.com/office/drawing/2014/main" id="{44E80CB0-96D0-D146-CA5B-E5626F15B9B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748015061"/>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35440</TotalTime>
  <Words>6868</Words>
  <Application>Microsoft Macintosh PowerPoint</Application>
  <PresentationFormat>Widescreen</PresentationFormat>
  <Paragraphs>728</Paragraphs>
  <Slides>62</Slides>
  <Notes>30</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Calibri Light</vt:lpstr>
      <vt:lpstr>Consolas</vt:lpstr>
      <vt:lpstr>Helvetica Light</vt:lpstr>
      <vt:lpstr>Seravek Light</vt:lpstr>
      <vt:lpstr>Tahoma</vt:lpstr>
      <vt:lpstr>Office Theme</vt:lpstr>
      <vt:lpstr>Advanced Topics in Networking: Special Topics in Internet of Things</vt:lpstr>
      <vt:lpstr>PowerPoint Presentation</vt:lpstr>
      <vt:lpstr>Administration</vt:lpstr>
      <vt:lpstr>Invited lecture 1: Prof. Akshay Gadre</vt:lpstr>
      <vt:lpstr>Invited lecture 2: Dr. Mobashir Mohammad</vt:lpstr>
      <vt:lpstr>Invited lecture 3: TBD</vt:lpstr>
      <vt:lpstr>Learning Objective for Today’s Lecture</vt:lpstr>
      <vt:lpstr>Four major components of IoT device</vt:lpstr>
      <vt:lpstr>Four major components of IoT device</vt:lpstr>
      <vt:lpstr>Administration</vt:lpstr>
      <vt:lpstr>Electromagnetic radiation and spectrum</vt:lpstr>
      <vt:lpstr>Radio waves are most important part of electromagnetic spectrum</vt:lpstr>
      <vt:lpstr>What are wireless radios?</vt:lpstr>
      <vt:lpstr>IoT operates in the unlicensed band</vt:lpstr>
      <vt:lpstr>TV whitespaces</vt:lpstr>
      <vt:lpstr>How are radio waves characterized ?</vt:lpstr>
      <vt:lpstr>How are radio waves modulated with information ?</vt:lpstr>
      <vt:lpstr>How are radio waves modulated with information</vt:lpstr>
      <vt:lpstr>How are radio waves modulated with information</vt:lpstr>
      <vt:lpstr>Learning Objective for Today’s Lecture</vt:lpstr>
      <vt:lpstr>PowerPoint Presentation</vt:lpstr>
      <vt:lpstr>PowerPoint Presentation</vt:lpstr>
      <vt:lpstr>PowerPoint Presentation</vt:lpstr>
      <vt:lpstr>PowerPoint Presentation</vt:lpstr>
      <vt:lpstr>PowerPoint Presentation</vt:lpstr>
      <vt:lpstr>IEEE standard for LPWANs</vt:lpstr>
      <vt:lpstr>802.11ah allows multiple bandwidth allocations</vt:lpstr>
      <vt:lpstr>Learning Objective for Today’s Lecture</vt:lpstr>
      <vt:lpstr>Long-range,low-data needs are not easily met </vt:lpstr>
      <vt:lpstr>Long-range,low-data needs are not easily met </vt:lpstr>
      <vt:lpstr>Long-range,low-data needs are not easily met </vt:lpstr>
      <vt:lpstr>Long-range,low-data needs are not easily met </vt:lpstr>
      <vt:lpstr>Long-range,low-data needs are not easily met </vt:lpstr>
      <vt:lpstr>Long-range, Low-power: design choices</vt:lpstr>
      <vt:lpstr>Long-range, Low-power: design choices</vt:lpstr>
      <vt:lpstr>Long-range, Low-power: design choices</vt:lpstr>
      <vt:lpstr>Long range depends on receiver sensitivity and transmit power</vt:lpstr>
      <vt:lpstr>Long range backscatter transmissions using  LoRea</vt:lpstr>
      <vt:lpstr>LoRea backscatter narrow bandwidth transmissions which improves sensitivity</vt:lpstr>
      <vt:lpstr>LoRea achieved the highest demonstrated range</vt:lpstr>
      <vt:lpstr>LoRea bridges the energy asymmetry between communication (TX), sensing and processing</vt:lpstr>
      <vt:lpstr>PowerPoint Presentation</vt:lpstr>
      <vt:lpstr>Learning Objective for Today’s Lecture</vt:lpstr>
      <vt:lpstr>LoRaWAN</vt:lpstr>
      <vt:lpstr>LoRa employs a different modulation scheme</vt:lpstr>
      <vt:lpstr>Chirp Spread Spectrum</vt:lpstr>
      <vt:lpstr>Spreading factor of CSS modulation</vt:lpstr>
      <vt:lpstr>Overview of CSS (brief video)</vt:lpstr>
      <vt:lpstr>Channel allocation for LoRa</vt:lpstr>
      <vt:lpstr>LoRa data rates</vt:lpstr>
      <vt:lpstr>LoRa transmissions are received on gateway</vt:lpstr>
      <vt:lpstr>LoRa link budget and transmission range</vt:lpstr>
      <vt:lpstr>You can build your own LoRa network</vt:lpstr>
      <vt:lpstr>Very low-power, battery-free, LoRa</vt:lpstr>
      <vt:lpstr>Very low-power, battery-free, LoRa</vt:lpstr>
      <vt:lpstr>LoRaWAN network providers</vt:lpstr>
      <vt:lpstr>TTN Scale [Jan 2022]</vt:lpstr>
      <vt:lpstr>Helium Scale [Jan 2022]</vt:lpstr>
      <vt:lpstr>Things Network</vt:lpstr>
      <vt:lpstr>Helium Network</vt:lpstr>
      <vt:lpstr>Readings due for third week of September</vt:lpstr>
      <vt:lpstr> CS 6204 - Advanced Topics in Networking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974</cp:revision>
  <dcterms:created xsi:type="dcterms:W3CDTF">2020-02-17T19:00:36Z</dcterms:created>
  <dcterms:modified xsi:type="dcterms:W3CDTF">2022-09-15T04:14:34Z</dcterms:modified>
</cp:coreProperties>
</file>